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4" r:id="rId6"/>
    <p:sldId id="261" r:id="rId7"/>
    <p:sldId id="262" r:id="rId8"/>
    <p:sldId id="263"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66" autoAdjust="0"/>
    <p:restoredTop sz="94660"/>
  </p:normalViewPr>
  <p:slideViewPr>
    <p:cSldViewPr snapToGrid="0">
      <p:cViewPr>
        <p:scale>
          <a:sx n="66" d="100"/>
          <a:sy n="66" d="100"/>
        </p:scale>
        <p:origin x="390"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diagrams/_rels/data1.xml.rels><?xml version="1.0" encoding="UTF-8" standalone="yes"?>
<Relationships xmlns="http://schemas.openxmlformats.org/package/2006/relationships"><Relationship Id="rId3" Type="http://schemas.openxmlformats.org/officeDocument/2006/relationships/image" Target="../media/image5.svg" /><Relationship Id="rId2" Type="http://schemas.openxmlformats.org/officeDocument/2006/relationships/image" Target="../media/image4.svg" /><Relationship Id="rId1" Type="http://schemas.openxmlformats.org/officeDocument/2006/relationships/image" Target="../media/image3.svg" /><Relationship Id="rId4" Type="http://schemas.openxmlformats.org/officeDocument/2006/relationships/image" Target="../media/image6.svg" /></Relationships>
</file>

<file path=ppt/diagrams/_rels/drawing1.xml.rels><?xml version="1.0" encoding="UTF-8" standalone="yes"?>
<Relationships xmlns="http://schemas.openxmlformats.org/package/2006/relationships"><Relationship Id="rId3" Type="http://schemas.openxmlformats.org/officeDocument/2006/relationships/image" Target="../media/image5.svg" /><Relationship Id="rId2" Type="http://schemas.openxmlformats.org/officeDocument/2006/relationships/image" Target="../media/image4.svg" /><Relationship Id="rId1" Type="http://schemas.openxmlformats.org/officeDocument/2006/relationships/image" Target="../media/image3.svg" /><Relationship Id="rId4" Type="http://schemas.openxmlformats.org/officeDocument/2006/relationships/image" Target="../media/image6.svg" /></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05BA84-BD9A-4728-950B-25520D85978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50B8D08-2143-4DAF-866D-DD0807A60F0A}">
      <dgm:prSet/>
      <dgm:spPr/>
      <dgm:t>
        <a:bodyPr/>
        <a:lstStyle/>
        <a:p>
          <a:pPr>
            <a:lnSpc>
              <a:spcPct val="100000"/>
            </a:lnSpc>
            <a:defRPr cap="all"/>
          </a:pPr>
          <a:r>
            <a:rPr lang="en-IN"/>
            <a:t>Traditional Learning </a:t>
          </a:r>
          <a:endParaRPr lang="en-US"/>
        </a:p>
      </dgm:t>
    </dgm:pt>
    <dgm:pt modelId="{AE06A17D-8FA3-40CD-BD3D-A8AA5107A9FE}" type="parTrans" cxnId="{1C45F1BE-395D-4F4D-BB39-AC3FB2A2912E}">
      <dgm:prSet/>
      <dgm:spPr/>
      <dgm:t>
        <a:bodyPr/>
        <a:lstStyle/>
        <a:p>
          <a:endParaRPr lang="en-US"/>
        </a:p>
      </dgm:t>
    </dgm:pt>
    <dgm:pt modelId="{410A32B1-CEB6-4553-ABAA-F1B0EC84F4FD}" type="sibTrans" cxnId="{1C45F1BE-395D-4F4D-BB39-AC3FB2A2912E}">
      <dgm:prSet/>
      <dgm:spPr/>
      <dgm:t>
        <a:bodyPr/>
        <a:lstStyle/>
        <a:p>
          <a:endParaRPr lang="en-US"/>
        </a:p>
      </dgm:t>
    </dgm:pt>
    <dgm:pt modelId="{E2CAB8E6-E939-4259-AE97-56EAEA4B27C0}">
      <dgm:prSet/>
      <dgm:spPr/>
      <dgm:t>
        <a:bodyPr/>
        <a:lstStyle/>
        <a:p>
          <a:pPr>
            <a:lnSpc>
              <a:spcPct val="100000"/>
            </a:lnSpc>
            <a:defRPr cap="all"/>
          </a:pPr>
          <a:r>
            <a:rPr lang="en-IN"/>
            <a:t>Normal Learning </a:t>
          </a:r>
          <a:endParaRPr lang="en-US"/>
        </a:p>
      </dgm:t>
    </dgm:pt>
    <dgm:pt modelId="{4A7035C5-D533-4EEB-8C3F-39476D91DED5}" type="parTrans" cxnId="{251981E4-58A6-4807-8A60-1808450F032E}">
      <dgm:prSet/>
      <dgm:spPr/>
      <dgm:t>
        <a:bodyPr/>
        <a:lstStyle/>
        <a:p>
          <a:endParaRPr lang="en-US"/>
        </a:p>
      </dgm:t>
    </dgm:pt>
    <dgm:pt modelId="{82C0EA6B-F32B-40A3-B8BA-459630099CA6}" type="sibTrans" cxnId="{251981E4-58A6-4807-8A60-1808450F032E}">
      <dgm:prSet/>
      <dgm:spPr/>
      <dgm:t>
        <a:bodyPr/>
        <a:lstStyle/>
        <a:p>
          <a:endParaRPr lang="en-US"/>
        </a:p>
      </dgm:t>
    </dgm:pt>
    <dgm:pt modelId="{BD41D910-9A52-4DB0-9DDB-CA32D2AFA493}">
      <dgm:prSet/>
      <dgm:spPr/>
      <dgm:t>
        <a:bodyPr/>
        <a:lstStyle/>
        <a:p>
          <a:pPr>
            <a:lnSpc>
              <a:spcPct val="100000"/>
            </a:lnSpc>
            <a:defRPr cap="all"/>
          </a:pPr>
          <a:r>
            <a:rPr lang="en-IN"/>
            <a:t>Internet Learning </a:t>
          </a:r>
          <a:endParaRPr lang="en-US"/>
        </a:p>
      </dgm:t>
    </dgm:pt>
    <dgm:pt modelId="{ED5EC0A5-E958-436E-BF9F-F42783F285C3}" type="parTrans" cxnId="{A515AADA-8139-4844-9DF7-4C2017D64664}">
      <dgm:prSet/>
      <dgm:spPr/>
      <dgm:t>
        <a:bodyPr/>
        <a:lstStyle/>
        <a:p>
          <a:endParaRPr lang="en-US"/>
        </a:p>
      </dgm:t>
    </dgm:pt>
    <dgm:pt modelId="{A45920B0-9435-4054-95A8-4629900E7294}" type="sibTrans" cxnId="{A515AADA-8139-4844-9DF7-4C2017D64664}">
      <dgm:prSet/>
      <dgm:spPr/>
      <dgm:t>
        <a:bodyPr/>
        <a:lstStyle/>
        <a:p>
          <a:endParaRPr lang="en-US"/>
        </a:p>
      </dgm:t>
    </dgm:pt>
    <dgm:pt modelId="{15522ACF-C1DD-413F-95A3-E1FD692D0ED0}">
      <dgm:prSet/>
      <dgm:spPr/>
      <dgm:t>
        <a:bodyPr/>
        <a:lstStyle/>
        <a:p>
          <a:pPr>
            <a:lnSpc>
              <a:spcPct val="100000"/>
            </a:lnSpc>
            <a:defRPr cap="all"/>
          </a:pPr>
          <a:r>
            <a:rPr lang="en-IN"/>
            <a:t>AI Learning</a:t>
          </a:r>
          <a:endParaRPr lang="en-US"/>
        </a:p>
      </dgm:t>
    </dgm:pt>
    <dgm:pt modelId="{1E0B9F5B-9829-4659-B10D-8B936C7EE190}" type="parTrans" cxnId="{59B13B5F-A399-472F-BDC9-69222FFF4167}">
      <dgm:prSet/>
      <dgm:spPr/>
      <dgm:t>
        <a:bodyPr/>
        <a:lstStyle/>
        <a:p>
          <a:endParaRPr lang="en-US"/>
        </a:p>
      </dgm:t>
    </dgm:pt>
    <dgm:pt modelId="{78D36567-5D88-4DC9-AF20-8838EB65C5E8}" type="sibTrans" cxnId="{59B13B5F-A399-472F-BDC9-69222FFF4167}">
      <dgm:prSet/>
      <dgm:spPr/>
      <dgm:t>
        <a:bodyPr/>
        <a:lstStyle/>
        <a:p>
          <a:endParaRPr lang="en-US"/>
        </a:p>
      </dgm:t>
    </dgm:pt>
    <dgm:pt modelId="{F7547336-E3E4-4C2A-88B8-DD5447021D02}" type="pres">
      <dgm:prSet presAssocID="{D905BA84-BD9A-4728-950B-25520D859783}" presName="root" presStyleCnt="0">
        <dgm:presLayoutVars>
          <dgm:dir/>
          <dgm:resizeHandles val="exact"/>
        </dgm:presLayoutVars>
      </dgm:prSet>
      <dgm:spPr/>
    </dgm:pt>
    <dgm:pt modelId="{A6BF2339-FC99-4CCB-896F-48B5D316ED5E}" type="pres">
      <dgm:prSet presAssocID="{E50B8D08-2143-4DAF-866D-DD0807A60F0A}" presName="compNode" presStyleCnt="0"/>
      <dgm:spPr/>
    </dgm:pt>
    <dgm:pt modelId="{0D1A94FA-D213-403C-9CAF-2F48CC3C1DCC}" type="pres">
      <dgm:prSet presAssocID="{E50B8D08-2143-4DAF-866D-DD0807A60F0A}" presName="iconBgRect" presStyleLbl="bgShp" presStyleIdx="0" presStyleCnt="4"/>
      <dgm:spPr/>
    </dgm:pt>
    <dgm:pt modelId="{935B6687-11CA-447B-8109-681E61B0351E}" type="pres">
      <dgm:prSet presAssocID="{E50B8D08-2143-4DAF-866D-DD0807A60F0A}"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Teacher"/>
        </a:ext>
      </dgm:extLst>
    </dgm:pt>
    <dgm:pt modelId="{F91FF8A2-CCEF-434F-98C3-A04158369282}" type="pres">
      <dgm:prSet presAssocID="{E50B8D08-2143-4DAF-866D-DD0807A60F0A}" presName="spaceRect" presStyleCnt="0"/>
      <dgm:spPr/>
    </dgm:pt>
    <dgm:pt modelId="{AD7E78A5-22C6-42A8-8D5A-321695C8E08D}" type="pres">
      <dgm:prSet presAssocID="{E50B8D08-2143-4DAF-866D-DD0807A60F0A}" presName="textRect" presStyleLbl="revTx" presStyleIdx="0" presStyleCnt="4">
        <dgm:presLayoutVars>
          <dgm:chMax val="1"/>
          <dgm:chPref val="1"/>
        </dgm:presLayoutVars>
      </dgm:prSet>
      <dgm:spPr/>
    </dgm:pt>
    <dgm:pt modelId="{822DC11C-51B7-4E55-8A4E-07434B444478}" type="pres">
      <dgm:prSet presAssocID="{410A32B1-CEB6-4553-ABAA-F1B0EC84F4FD}" presName="sibTrans" presStyleCnt="0"/>
      <dgm:spPr/>
    </dgm:pt>
    <dgm:pt modelId="{596D1967-3643-4108-B965-18E0FB168BDC}" type="pres">
      <dgm:prSet presAssocID="{E2CAB8E6-E939-4259-AE97-56EAEA4B27C0}" presName="compNode" presStyleCnt="0"/>
      <dgm:spPr/>
    </dgm:pt>
    <dgm:pt modelId="{8F2A36D0-93DD-43FC-A2BD-32BF92F49846}" type="pres">
      <dgm:prSet presAssocID="{E2CAB8E6-E939-4259-AE97-56EAEA4B27C0}" presName="iconBgRect" presStyleLbl="bgShp" presStyleIdx="1" presStyleCnt="4"/>
      <dgm:spPr/>
    </dgm:pt>
    <dgm:pt modelId="{081D29CE-AC98-4F4A-824D-DF8F7BF0022B}" type="pres">
      <dgm:prSet presAssocID="{E2CAB8E6-E939-4259-AE97-56EAEA4B27C0}"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5A82BAD8-9042-4C20-9528-2B4A7E990E62}" type="pres">
      <dgm:prSet presAssocID="{E2CAB8E6-E939-4259-AE97-56EAEA4B27C0}" presName="spaceRect" presStyleCnt="0"/>
      <dgm:spPr/>
    </dgm:pt>
    <dgm:pt modelId="{B36FF9B8-BA08-40E8-BDD3-27DFBBC3E5EC}" type="pres">
      <dgm:prSet presAssocID="{E2CAB8E6-E939-4259-AE97-56EAEA4B27C0}" presName="textRect" presStyleLbl="revTx" presStyleIdx="1" presStyleCnt="4">
        <dgm:presLayoutVars>
          <dgm:chMax val="1"/>
          <dgm:chPref val="1"/>
        </dgm:presLayoutVars>
      </dgm:prSet>
      <dgm:spPr/>
    </dgm:pt>
    <dgm:pt modelId="{A9113D61-F69E-40DE-BBF7-4441FFA168E1}" type="pres">
      <dgm:prSet presAssocID="{82C0EA6B-F32B-40A3-B8BA-459630099CA6}" presName="sibTrans" presStyleCnt="0"/>
      <dgm:spPr/>
    </dgm:pt>
    <dgm:pt modelId="{A1CAA461-A068-4D92-8BF3-EBD1AF0CD233}" type="pres">
      <dgm:prSet presAssocID="{BD41D910-9A52-4DB0-9DDB-CA32D2AFA493}" presName="compNode" presStyleCnt="0"/>
      <dgm:spPr/>
    </dgm:pt>
    <dgm:pt modelId="{7A39726C-CB91-4134-B941-5DD44B6558CE}" type="pres">
      <dgm:prSet presAssocID="{BD41D910-9A52-4DB0-9DDB-CA32D2AFA493}" presName="iconBgRect" presStyleLbl="bgShp" presStyleIdx="2" presStyleCnt="4"/>
      <dgm:spPr/>
    </dgm:pt>
    <dgm:pt modelId="{6D161CE3-8E97-475A-BDCB-1C68607B4326}" type="pres">
      <dgm:prSet presAssocID="{BD41D910-9A52-4DB0-9DDB-CA32D2AFA493}"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Laptop"/>
        </a:ext>
      </dgm:extLst>
    </dgm:pt>
    <dgm:pt modelId="{572CC9F7-AA8D-4E0F-80C7-CDC66CE07E42}" type="pres">
      <dgm:prSet presAssocID="{BD41D910-9A52-4DB0-9DDB-CA32D2AFA493}" presName="spaceRect" presStyleCnt="0"/>
      <dgm:spPr/>
    </dgm:pt>
    <dgm:pt modelId="{127E1A11-040F-4A66-A8D9-29DE3B3D5209}" type="pres">
      <dgm:prSet presAssocID="{BD41D910-9A52-4DB0-9DDB-CA32D2AFA493}" presName="textRect" presStyleLbl="revTx" presStyleIdx="2" presStyleCnt="4">
        <dgm:presLayoutVars>
          <dgm:chMax val="1"/>
          <dgm:chPref val="1"/>
        </dgm:presLayoutVars>
      </dgm:prSet>
      <dgm:spPr/>
    </dgm:pt>
    <dgm:pt modelId="{256C32B2-B2DB-4B02-82DD-8D3169542C98}" type="pres">
      <dgm:prSet presAssocID="{A45920B0-9435-4054-95A8-4629900E7294}" presName="sibTrans" presStyleCnt="0"/>
      <dgm:spPr/>
    </dgm:pt>
    <dgm:pt modelId="{5A263B02-0DAE-4820-BB52-3BB7EBB8BF1C}" type="pres">
      <dgm:prSet presAssocID="{15522ACF-C1DD-413F-95A3-E1FD692D0ED0}" presName="compNode" presStyleCnt="0"/>
      <dgm:spPr/>
    </dgm:pt>
    <dgm:pt modelId="{0239368A-E9A6-42BA-A91F-8368F67CCFF0}" type="pres">
      <dgm:prSet presAssocID="{15522ACF-C1DD-413F-95A3-E1FD692D0ED0}" presName="iconBgRect" presStyleLbl="bgShp" presStyleIdx="3" presStyleCnt="4"/>
      <dgm:spPr/>
    </dgm:pt>
    <dgm:pt modelId="{C9610119-AE90-4D06-B2C5-805CA99F4633}" type="pres">
      <dgm:prSet presAssocID="{15522ACF-C1DD-413F-95A3-E1FD692D0ED0}"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61BA0CB6-9B73-49F1-82A2-EE7B618F0451}" type="pres">
      <dgm:prSet presAssocID="{15522ACF-C1DD-413F-95A3-E1FD692D0ED0}" presName="spaceRect" presStyleCnt="0"/>
      <dgm:spPr/>
    </dgm:pt>
    <dgm:pt modelId="{C1717577-BDFB-44E0-A028-4B9E71C0FAE9}" type="pres">
      <dgm:prSet presAssocID="{15522ACF-C1DD-413F-95A3-E1FD692D0ED0}" presName="textRect" presStyleLbl="revTx" presStyleIdx="3" presStyleCnt="4">
        <dgm:presLayoutVars>
          <dgm:chMax val="1"/>
          <dgm:chPref val="1"/>
        </dgm:presLayoutVars>
      </dgm:prSet>
      <dgm:spPr/>
    </dgm:pt>
  </dgm:ptLst>
  <dgm:cxnLst>
    <dgm:cxn modelId="{F30EB237-E897-4C1C-A5D0-9EF564384B16}" type="presOf" srcId="{E50B8D08-2143-4DAF-866D-DD0807A60F0A}" destId="{AD7E78A5-22C6-42A8-8D5A-321695C8E08D}" srcOrd="0" destOrd="0" presId="urn:microsoft.com/office/officeart/2018/5/layout/IconCircleLabelList"/>
    <dgm:cxn modelId="{59B13B5F-A399-472F-BDC9-69222FFF4167}" srcId="{D905BA84-BD9A-4728-950B-25520D859783}" destId="{15522ACF-C1DD-413F-95A3-E1FD692D0ED0}" srcOrd="3" destOrd="0" parTransId="{1E0B9F5B-9829-4659-B10D-8B936C7EE190}" sibTransId="{78D36567-5D88-4DC9-AF20-8838EB65C5E8}"/>
    <dgm:cxn modelId="{53129D6D-883C-4742-AAF9-9AB5E2DCE2AD}" type="presOf" srcId="{15522ACF-C1DD-413F-95A3-E1FD692D0ED0}" destId="{C1717577-BDFB-44E0-A028-4B9E71C0FAE9}" srcOrd="0" destOrd="0" presId="urn:microsoft.com/office/officeart/2018/5/layout/IconCircleLabelList"/>
    <dgm:cxn modelId="{5599F96F-05ED-4A4A-9C20-9B6ABA41FDE7}" type="presOf" srcId="{D905BA84-BD9A-4728-950B-25520D859783}" destId="{F7547336-E3E4-4C2A-88B8-DD5447021D02}" srcOrd="0" destOrd="0" presId="urn:microsoft.com/office/officeart/2018/5/layout/IconCircleLabelList"/>
    <dgm:cxn modelId="{6906659E-49AD-4E2C-9CEB-43144203212A}" type="presOf" srcId="{BD41D910-9A52-4DB0-9DDB-CA32D2AFA493}" destId="{127E1A11-040F-4A66-A8D9-29DE3B3D5209}" srcOrd="0" destOrd="0" presId="urn:microsoft.com/office/officeart/2018/5/layout/IconCircleLabelList"/>
    <dgm:cxn modelId="{C48F8EB0-E3D1-4B56-A45F-6607C856D4BB}" type="presOf" srcId="{E2CAB8E6-E939-4259-AE97-56EAEA4B27C0}" destId="{B36FF9B8-BA08-40E8-BDD3-27DFBBC3E5EC}" srcOrd="0" destOrd="0" presId="urn:microsoft.com/office/officeart/2018/5/layout/IconCircleLabelList"/>
    <dgm:cxn modelId="{1C45F1BE-395D-4F4D-BB39-AC3FB2A2912E}" srcId="{D905BA84-BD9A-4728-950B-25520D859783}" destId="{E50B8D08-2143-4DAF-866D-DD0807A60F0A}" srcOrd="0" destOrd="0" parTransId="{AE06A17D-8FA3-40CD-BD3D-A8AA5107A9FE}" sibTransId="{410A32B1-CEB6-4553-ABAA-F1B0EC84F4FD}"/>
    <dgm:cxn modelId="{A515AADA-8139-4844-9DF7-4C2017D64664}" srcId="{D905BA84-BD9A-4728-950B-25520D859783}" destId="{BD41D910-9A52-4DB0-9DDB-CA32D2AFA493}" srcOrd="2" destOrd="0" parTransId="{ED5EC0A5-E958-436E-BF9F-F42783F285C3}" sibTransId="{A45920B0-9435-4054-95A8-4629900E7294}"/>
    <dgm:cxn modelId="{251981E4-58A6-4807-8A60-1808450F032E}" srcId="{D905BA84-BD9A-4728-950B-25520D859783}" destId="{E2CAB8E6-E939-4259-AE97-56EAEA4B27C0}" srcOrd="1" destOrd="0" parTransId="{4A7035C5-D533-4EEB-8C3F-39476D91DED5}" sibTransId="{82C0EA6B-F32B-40A3-B8BA-459630099CA6}"/>
    <dgm:cxn modelId="{601F633F-774C-4793-ABC0-7E77C6475028}" type="presParOf" srcId="{F7547336-E3E4-4C2A-88B8-DD5447021D02}" destId="{A6BF2339-FC99-4CCB-896F-48B5D316ED5E}" srcOrd="0" destOrd="0" presId="urn:microsoft.com/office/officeart/2018/5/layout/IconCircleLabelList"/>
    <dgm:cxn modelId="{D3895FC2-0009-42AA-8AF2-6A681055FECB}" type="presParOf" srcId="{A6BF2339-FC99-4CCB-896F-48B5D316ED5E}" destId="{0D1A94FA-D213-403C-9CAF-2F48CC3C1DCC}" srcOrd="0" destOrd="0" presId="urn:microsoft.com/office/officeart/2018/5/layout/IconCircleLabelList"/>
    <dgm:cxn modelId="{65790890-E683-4A40-B459-C3668C9084E1}" type="presParOf" srcId="{A6BF2339-FC99-4CCB-896F-48B5D316ED5E}" destId="{935B6687-11CA-447B-8109-681E61B0351E}" srcOrd="1" destOrd="0" presId="urn:microsoft.com/office/officeart/2018/5/layout/IconCircleLabelList"/>
    <dgm:cxn modelId="{3E991AD4-A6C3-4D45-AFE7-3567F21A8710}" type="presParOf" srcId="{A6BF2339-FC99-4CCB-896F-48B5D316ED5E}" destId="{F91FF8A2-CCEF-434F-98C3-A04158369282}" srcOrd="2" destOrd="0" presId="urn:microsoft.com/office/officeart/2018/5/layout/IconCircleLabelList"/>
    <dgm:cxn modelId="{E89702E1-466D-42B3-A9AF-74C5C90AC9DF}" type="presParOf" srcId="{A6BF2339-FC99-4CCB-896F-48B5D316ED5E}" destId="{AD7E78A5-22C6-42A8-8D5A-321695C8E08D}" srcOrd="3" destOrd="0" presId="urn:microsoft.com/office/officeart/2018/5/layout/IconCircleLabelList"/>
    <dgm:cxn modelId="{3B71E5A3-16EE-457E-B183-E4E44A871DB9}" type="presParOf" srcId="{F7547336-E3E4-4C2A-88B8-DD5447021D02}" destId="{822DC11C-51B7-4E55-8A4E-07434B444478}" srcOrd="1" destOrd="0" presId="urn:microsoft.com/office/officeart/2018/5/layout/IconCircleLabelList"/>
    <dgm:cxn modelId="{62633754-21A6-4ED2-9C27-A2BD9F1EBD93}" type="presParOf" srcId="{F7547336-E3E4-4C2A-88B8-DD5447021D02}" destId="{596D1967-3643-4108-B965-18E0FB168BDC}" srcOrd="2" destOrd="0" presId="urn:microsoft.com/office/officeart/2018/5/layout/IconCircleLabelList"/>
    <dgm:cxn modelId="{29EB074F-697D-49CF-8A23-BD8048B927E4}" type="presParOf" srcId="{596D1967-3643-4108-B965-18E0FB168BDC}" destId="{8F2A36D0-93DD-43FC-A2BD-32BF92F49846}" srcOrd="0" destOrd="0" presId="urn:microsoft.com/office/officeart/2018/5/layout/IconCircleLabelList"/>
    <dgm:cxn modelId="{4E1DE731-8B29-4407-BD6B-8D3ABF6F3137}" type="presParOf" srcId="{596D1967-3643-4108-B965-18E0FB168BDC}" destId="{081D29CE-AC98-4F4A-824D-DF8F7BF0022B}" srcOrd="1" destOrd="0" presId="urn:microsoft.com/office/officeart/2018/5/layout/IconCircleLabelList"/>
    <dgm:cxn modelId="{92FDFA0C-C1FE-47EF-A4C3-F89715D655F3}" type="presParOf" srcId="{596D1967-3643-4108-B965-18E0FB168BDC}" destId="{5A82BAD8-9042-4C20-9528-2B4A7E990E62}" srcOrd="2" destOrd="0" presId="urn:microsoft.com/office/officeart/2018/5/layout/IconCircleLabelList"/>
    <dgm:cxn modelId="{643CB8C6-5C57-44FD-875C-3B9B8E50A03D}" type="presParOf" srcId="{596D1967-3643-4108-B965-18E0FB168BDC}" destId="{B36FF9B8-BA08-40E8-BDD3-27DFBBC3E5EC}" srcOrd="3" destOrd="0" presId="urn:microsoft.com/office/officeart/2018/5/layout/IconCircleLabelList"/>
    <dgm:cxn modelId="{9AED16DF-285C-4F80-BA6E-FCD0EA5A7939}" type="presParOf" srcId="{F7547336-E3E4-4C2A-88B8-DD5447021D02}" destId="{A9113D61-F69E-40DE-BBF7-4441FFA168E1}" srcOrd="3" destOrd="0" presId="urn:microsoft.com/office/officeart/2018/5/layout/IconCircleLabelList"/>
    <dgm:cxn modelId="{4D5F0E1D-806C-4945-A26A-2CBD26816007}" type="presParOf" srcId="{F7547336-E3E4-4C2A-88B8-DD5447021D02}" destId="{A1CAA461-A068-4D92-8BF3-EBD1AF0CD233}" srcOrd="4" destOrd="0" presId="urn:microsoft.com/office/officeart/2018/5/layout/IconCircleLabelList"/>
    <dgm:cxn modelId="{1A07FE71-5739-4954-B32F-8414CD0664FF}" type="presParOf" srcId="{A1CAA461-A068-4D92-8BF3-EBD1AF0CD233}" destId="{7A39726C-CB91-4134-B941-5DD44B6558CE}" srcOrd="0" destOrd="0" presId="urn:microsoft.com/office/officeart/2018/5/layout/IconCircleLabelList"/>
    <dgm:cxn modelId="{13949FED-D8F5-4799-9B3E-8BD7A05251F8}" type="presParOf" srcId="{A1CAA461-A068-4D92-8BF3-EBD1AF0CD233}" destId="{6D161CE3-8E97-475A-BDCB-1C68607B4326}" srcOrd="1" destOrd="0" presId="urn:microsoft.com/office/officeart/2018/5/layout/IconCircleLabelList"/>
    <dgm:cxn modelId="{2ADD264E-3968-4C2B-BA2C-6672ADC96F6E}" type="presParOf" srcId="{A1CAA461-A068-4D92-8BF3-EBD1AF0CD233}" destId="{572CC9F7-AA8D-4E0F-80C7-CDC66CE07E42}" srcOrd="2" destOrd="0" presId="urn:microsoft.com/office/officeart/2018/5/layout/IconCircleLabelList"/>
    <dgm:cxn modelId="{7EC049B3-3FEA-4328-B00A-B46FB7CD7D5F}" type="presParOf" srcId="{A1CAA461-A068-4D92-8BF3-EBD1AF0CD233}" destId="{127E1A11-040F-4A66-A8D9-29DE3B3D5209}" srcOrd="3" destOrd="0" presId="urn:microsoft.com/office/officeart/2018/5/layout/IconCircleLabelList"/>
    <dgm:cxn modelId="{97A991D5-0FFC-4487-8754-CDDDD3D8EBE3}" type="presParOf" srcId="{F7547336-E3E4-4C2A-88B8-DD5447021D02}" destId="{256C32B2-B2DB-4B02-82DD-8D3169542C98}" srcOrd="5" destOrd="0" presId="urn:microsoft.com/office/officeart/2018/5/layout/IconCircleLabelList"/>
    <dgm:cxn modelId="{C52398C9-14FA-4520-94E3-CF72EDD2590B}" type="presParOf" srcId="{F7547336-E3E4-4C2A-88B8-DD5447021D02}" destId="{5A263B02-0DAE-4820-BB52-3BB7EBB8BF1C}" srcOrd="6" destOrd="0" presId="urn:microsoft.com/office/officeart/2018/5/layout/IconCircleLabelList"/>
    <dgm:cxn modelId="{73D35DC6-102E-4CE5-B01B-0396D6BE60A1}" type="presParOf" srcId="{5A263B02-0DAE-4820-BB52-3BB7EBB8BF1C}" destId="{0239368A-E9A6-42BA-A91F-8368F67CCFF0}" srcOrd="0" destOrd="0" presId="urn:microsoft.com/office/officeart/2018/5/layout/IconCircleLabelList"/>
    <dgm:cxn modelId="{5D5A0CDF-391C-493A-8978-BE71A184CB21}" type="presParOf" srcId="{5A263B02-0DAE-4820-BB52-3BB7EBB8BF1C}" destId="{C9610119-AE90-4D06-B2C5-805CA99F4633}" srcOrd="1" destOrd="0" presId="urn:microsoft.com/office/officeart/2018/5/layout/IconCircleLabelList"/>
    <dgm:cxn modelId="{F7C71F68-39AC-4E34-A266-86DDF0752565}" type="presParOf" srcId="{5A263B02-0DAE-4820-BB52-3BB7EBB8BF1C}" destId="{61BA0CB6-9B73-49F1-82A2-EE7B618F0451}" srcOrd="2" destOrd="0" presId="urn:microsoft.com/office/officeart/2018/5/layout/IconCircleLabelList"/>
    <dgm:cxn modelId="{C2A046CC-52D1-4187-832B-63C6B1D29F0E}" type="presParOf" srcId="{5A263B02-0DAE-4820-BB52-3BB7EBB8BF1C}" destId="{C1717577-BDFB-44E0-A028-4B9E71C0FAE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A94FA-D213-403C-9CAF-2F48CC3C1DCC}">
      <dsp:nvSpPr>
        <dsp:cNvPr id="0" name=""/>
        <dsp:cNvSpPr/>
      </dsp:nvSpPr>
      <dsp:spPr>
        <a:xfrm>
          <a:off x="562927" y="536506"/>
          <a:ext cx="1445998" cy="144599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5B6687-11CA-447B-8109-681E61B0351E}">
      <dsp:nvSpPr>
        <dsp:cNvPr id="0" name=""/>
        <dsp:cNvSpPr/>
      </dsp:nvSpPr>
      <dsp:spPr>
        <a:xfrm>
          <a:off x="871091" y="844670"/>
          <a:ext cx="829671" cy="82967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7E78A5-22C6-42A8-8D5A-321695C8E08D}">
      <dsp:nvSpPr>
        <dsp:cNvPr id="0" name=""/>
        <dsp:cNvSpPr/>
      </dsp:nvSpPr>
      <dsp:spPr>
        <a:xfrm>
          <a:off x="100682" y="24328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IN" sz="2300" kern="1200"/>
            <a:t>Traditional Learning </a:t>
          </a:r>
          <a:endParaRPr lang="en-US" sz="2300" kern="1200"/>
        </a:p>
      </dsp:txBody>
      <dsp:txXfrm>
        <a:off x="100682" y="2432898"/>
        <a:ext cx="2370489" cy="720000"/>
      </dsp:txXfrm>
    </dsp:sp>
    <dsp:sp modelId="{8F2A36D0-93DD-43FC-A2BD-32BF92F49846}">
      <dsp:nvSpPr>
        <dsp:cNvPr id="0" name=""/>
        <dsp:cNvSpPr/>
      </dsp:nvSpPr>
      <dsp:spPr>
        <a:xfrm>
          <a:off x="3348252" y="536506"/>
          <a:ext cx="1445998" cy="144599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1D29CE-AC98-4F4A-824D-DF8F7BF0022B}">
      <dsp:nvSpPr>
        <dsp:cNvPr id="0" name=""/>
        <dsp:cNvSpPr/>
      </dsp:nvSpPr>
      <dsp:spPr>
        <a:xfrm>
          <a:off x="3656416" y="844670"/>
          <a:ext cx="829671" cy="82967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6FF9B8-BA08-40E8-BDD3-27DFBBC3E5EC}">
      <dsp:nvSpPr>
        <dsp:cNvPr id="0" name=""/>
        <dsp:cNvSpPr/>
      </dsp:nvSpPr>
      <dsp:spPr>
        <a:xfrm>
          <a:off x="2886007" y="24328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IN" sz="2300" kern="1200"/>
            <a:t>Normal Learning </a:t>
          </a:r>
          <a:endParaRPr lang="en-US" sz="2300" kern="1200"/>
        </a:p>
      </dsp:txBody>
      <dsp:txXfrm>
        <a:off x="2886007" y="2432898"/>
        <a:ext cx="2370489" cy="720000"/>
      </dsp:txXfrm>
    </dsp:sp>
    <dsp:sp modelId="{7A39726C-CB91-4134-B941-5DD44B6558CE}">
      <dsp:nvSpPr>
        <dsp:cNvPr id="0" name=""/>
        <dsp:cNvSpPr/>
      </dsp:nvSpPr>
      <dsp:spPr>
        <a:xfrm>
          <a:off x="6133577" y="536506"/>
          <a:ext cx="1445998" cy="144599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161CE3-8E97-475A-BDCB-1C68607B4326}">
      <dsp:nvSpPr>
        <dsp:cNvPr id="0" name=""/>
        <dsp:cNvSpPr/>
      </dsp:nvSpPr>
      <dsp:spPr>
        <a:xfrm>
          <a:off x="6441741" y="844670"/>
          <a:ext cx="829671" cy="82967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7E1A11-040F-4A66-A8D9-29DE3B3D5209}">
      <dsp:nvSpPr>
        <dsp:cNvPr id="0" name=""/>
        <dsp:cNvSpPr/>
      </dsp:nvSpPr>
      <dsp:spPr>
        <a:xfrm>
          <a:off x="5671332" y="24328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IN" sz="2300" kern="1200"/>
            <a:t>Internet Learning </a:t>
          </a:r>
          <a:endParaRPr lang="en-US" sz="2300" kern="1200"/>
        </a:p>
      </dsp:txBody>
      <dsp:txXfrm>
        <a:off x="5671332" y="2432898"/>
        <a:ext cx="2370489" cy="720000"/>
      </dsp:txXfrm>
    </dsp:sp>
    <dsp:sp modelId="{0239368A-E9A6-42BA-A91F-8368F67CCFF0}">
      <dsp:nvSpPr>
        <dsp:cNvPr id="0" name=""/>
        <dsp:cNvSpPr/>
      </dsp:nvSpPr>
      <dsp:spPr>
        <a:xfrm>
          <a:off x="8918902" y="536506"/>
          <a:ext cx="1445998" cy="144599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610119-AE90-4D06-B2C5-805CA99F4633}">
      <dsp:nvSpPr>
        <dsp:cNvPr id="0" name=""/>
        <dsp:cNvSpPr/>
      </dsp:nvSpPr>
      <dsp:spPr>
        <a:xfrm>
          <a:off x="9227066" y="844670"/>
          <a:ext cx="829671" cy="82967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717577-BDFB-44E0-A028-4B9E71C0FAE9}">
      <dsp:nvSpPr>
        <dsp:cNvPr id="0" name=""/>
        <dsp:cNvSpPr/>
      </dsp:nvSpPr>
      <dsp:spPr>
        <a:xfrm>
          <a:off x="8456657" y="24328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IN" sz="2300" kern="1200"/>
            <a:t>AI Learning</a:t>
          </a:r>
          <a:endParaRPr lang="en-US" sz="2300" kern="1200"/>
        </a:p>
      </dsp:txBody>
      <dsp:txXfrm>
        <a:off x="8456657" y="2432898"/>
        <a:ext cx="2370489"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B33D6-FA60-4988-87B0-F3FDE26B315E}" type="datetimeFigureOut">
              <a:rPr lang="en-IN" smtClean="0"/>
              <a:t>08-07-2026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1BA983-A4BD-432A-94D2-0E40C7D8B088}" type="slidenum">
              <a:rPr lang="en-IN" smtClean="0"/>
              <a:t>‹#›</a:t>
            </a:fld>
            <a:endParaRPr lang="en-IN"/>
          </a:p>
        </p:txBody>
      </p:sp>
    </p:spTree>
    <p:extLst>
      <p:ext uri="{BB962C8B-B14F-4D97-AF65-F5344CB8AC3E}">
        <p14:creationId xmlns:p14="http://schemas.microsoft.com/office/powerpoint/2010/main" val="2816533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F1BA983-A4BD-432A-94D2-0E40C7D8B088}" type="slidenum">
              <a:rPr lang="en-IN" smtClean="0"/>
              <a:t>6</a:t>
            </a:fld>
            <a:endParaRPr lang="en-IN"/>
          </a:p>
        </p:txBody>
      </p:sp>
    </p:spTree>
    <p:extLst>
      <p:ext uri="{BB962C8B-B14F-4D97-AF65-F5344CB8AC3E}">
        <p14:creationId xmlns:p14="http://schemas.microsoft.com/office/powerpoint/2010/main" val="3455485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F1BA983-A4BD-432A-94D2-0E40C7D8B088}" type="slidenum">
              <a:rPr lang="en-IN" smtClean="0"/>
              <a:t>7</a:t>
            </a:fld>
            <a:endParaRPr lang="en-IN"/>
          </a:p>
        </p:txBody>
      </p:sp>
    </p:spTree>
    <p:extLst>
      <p:ext uri="{BB962C8B-B14F-4D97-AF65-F5344CB8AC3E}">
        <p14:creationId xmlns:p14="http://schemas.microsoft.com/office/powerpoint/2010/main" val="370869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F1BA983-A4BD-432A-94D2-0E40C7D8B088}" type="slidenum">
              <a:rPr lang="en-IN" smtClean="0"/>
              <a:t>10</a:t>
            </a:fld>
            <a:endParaRPr lang="en-IN"/>
          </a:p>
        </p:txBody>
      </p:sp>
    </p:spTree>
    <p:extLst>
      <p:ext uri="{BB962C8B-B14F-4D97-AF65-F5344CB8AC3E}">
        <p14:creationId xmlns:p14="http://schemas.microsoft.com/office/powerpoint/2010/main" val="1691848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FC0C-80F0-CDB8-9B80-EAF7F7A9E0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3B1D36A-31DA-9E3A-EB8F-79B849C2BB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94A7E18-9876-CA8D-45A4-224F6C996E00}"/>
              </a:ext>
            </a:extLst>
          </p:cNvPr>
          <p:cNvSpPr>
            <a:spLocks noGrp="1"/>
          </p:cNvSpPr>
          <p:nvPr>
            <p:ph type="dt" sz="half" idx="10"/>
          </p:nvPr>
        </p:nvSpPr>
        <p:spPr/>
        <p:txBody>
          <a:bodyPr/>
          <a:lstStyle/>
          <a:p>
            <a:fld id="{EC051B3A-E50D-4337-8FA2-B3F38E0B9C0F}" type="datetimeFigureOut">
              <a:rPr lang="en-IN" smtClean="0"/>
              <a:t>08-07-2026</a:t>
            </a:fld>
            <a:endParaRPr lang="en-IN"/>
          </a:p>
        </p:txBody>
      </p:sp>
      <p:sp>
        <p:nvSpPr>
          <p:cNvPr id="5" name="Footer Placeholder 4">
            <a:extLst>
              <a:ext uri="{FF2B5EF4-FFF2-40B4-BE49-F238E27FC236}">
                <a16:creationId xmlns:a16="http://schemas.microsoft.com/office/drawing/2014/main" id="{860ECDF4-7173-A6D5-DCB0-E221E82600A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1DC7AD4-0DE8-73C0-9173-512393FBB317}"/>
              </a:ext>
            </a:extLst>
          </p:cNvPr>
          <p:cNvSpPr>
            <a:spLocks noGrp="1"/>
          </p:cNvSpPr>
          <p:nvPr>
            <p:ph type="sldNum" sz="quarter" idx="12"/>
          </p:nvPr>
        </p:nvSpPr>
        <p:spPr/>
        <p:txBody>
          <a:bodyPr/>
          <a:lstStyle/>
          <a:p>
            <a:fld id="{D4E7D059-9C4A-429F-AC39-34BEB77B695A}" type="slidenum">
              <a:rPr lang="en-IN" smtClean="0"/>
              <a:t>‹#›</a:t>
            </a:fld>
            <a:endParaRPr lang="en-IN"/>
          </a:p>
        </p:txBody>
      </p:sp>
    </p:spTree>
    <p:extLst>
      <p:ext uri="{BB962C8B-B14F-4D97-AF65-F5344CB8AC3E}">
        <p14:creationId xmlns:p14="http://schemas.microsoft.com/office/powerpoint/2010/main" val="1888461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33F9F-2069-1588-F2EF-43E4DD1F2AC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861752C-433A-0239-1418-5898C24D46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523F478-8D44-A926-344C-91A46DC6E554}"/>
              </a:ext>
            </a:extLst>
          </p:cNvPr>
          <p:cNvSpPr>
            <a:spLocks noGrp="1"/>
          </p:cNvSpPr>
          <p:nvPr>
            <p:ph type="dt" sz="half" idx="10"/>
          </p:nvPr>
        </p:nvSpPr>
        <p:spPr/>
        <p:txBody>
          <a:bodyPr/>
          <a:lstStyle/>
          <a:p>
            <a:fld id="{EC051B3A-E50D-4337-8FA2-B3F38E0B9C0F}" type="datetimeFigureOut">
              <a:rPr lang="en-IN" smtClean="0"/>
              <a:t>08-07-2026</a:t>
            </a:fld>
            <a:endParaRPr lang="en-IN"/>
          </a:p>
        </p:txBody>
      </p:sp>
      <p:sp>
        <p:nvSpPr>
          <p:cNvPr id="5" name="Footer Placeholder 4">
            <a:extLst>
              <a:ext uri="{FF2B5EF4-FFF2-40B4-BE49-F238E27FC236}">
                <a16:creationId xmlns:a16="http://schemas.microsoft.com/office/drawing/2014/main" id="{1310D7B6-3C2C-9CAF-06DF-36D52A91C42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1E75EC9-316E-94A9-C5CE-38D34AD78459}"/>
              </a:ext>
            </a:extLst>
          </p:cNvPr>
          <p:cNvSpPr>
            <a:spLocks noGrp="1"/>
          </p:cNvSpPr>
          <p:nvPr>
            <p:ph type="sldNum" sz="quarter" idx="12"/>
          </p:nvPr>
        </p:nvSpPr>
        <p:spPr/>
        <p:txBody>
          <a:bodyPr/>
          <a:lstStyle/>
          <a:p>
            <a:fld id="{D4E7D059-9C4A-429F-AC39-34BEB77B695A}" type="slidenum">
              <a:rPr lang="en-IN" smtClean="0"/>
              <a:t>‹#›</a:t>
            </a:fld>
            <a:endParaRPr lang="en-IN"/>
          </a:p>
        </p:txBody>
      </p:sp>
    </p:spTree>
    <p:extLst>
      <p:ext uri="{BB962C8B-B14F-4D97-AF65-F5344CB8AC3E}">
        <p14:creationId xmlns:p14="http://schemas.microsoft.com/office/powerpoint/2010/main" val="3713903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AE8700-6C95-8E67-6BE6-AC81662EE7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A200A74-7158-D8FC-9CBC-301F81B324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965F133-0173-6628-CCC5-47FBA008FD00}"/>
              </a:ext>
            </a:extLst>
          </p:cNvPr>
          <p:cNvSpPr>
            <a:spLocks noGrp="1"/>
          </p:cNvSpPr>
          <p:nvPr>
            <p:ph type="dt" sz="half" idx="10"/>
          </p:nvPr>
        </p:nvSpPr>
        <p:spPr/>
        <p:txBody>
          <a:bodyPr/>
          <a:lstStyle/>
          <a:p>
            <a:fld id="{EC051B3A-E50D-4337-8FA2-B3F38E0B9C0F}" type="datetimeFigureOut">
              <a:rPr lang="en-IN" smtClean="0"/>
              <a:t>08-07-2026</a:t>
            </a:fld>
            <a:endParaRPr lang="en-IN"/>
          </a:p>
        </p:txBody>
      </p:sp>
      <p:sp>
        <p:nvSpPr>
          <p:cNvPr id="5" name="Footer Placeholder 4">
            <a:extLst>
              <a:ext uri="{FF2B5EF4-FFF2-40B4-BE49-F238E27FC236}">
                <a16:creationId xmlns:a16="http://schemas.microsoft.com/office/drawing/2014/main" id="{29296201-1AC1-2B75-0712-4C3623BF48B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E8524E4-05EF-0C83-459B-F7EEB3B3C923}"/>
              </a:ext>
            </a:extLst>
          </p:cNvPr>
          <p:cNvSpPr>
            <a:spLocks noGrp="1"/>
          </p:cNvSpPr>
          <p:nvPr>
            <p:ph type="sldNum" sz="quarter" idx="12"/>
          </p:nvPr>
        </p:nvSpPr>
        <p:spPr/>
        <p:txBody>
          <a:bodyPr/>
          <a:lstStyle/>
          <a:p>
            <a:fld id="{D4E7D059-9C4A-429F-AC39-34BEB77B695A}" type="slidenum">
              <a:rPr lang="en-IN" smtClean="0"/>
              <a:t>‹#›</a:t>
            </a:fld>
            <a:endParaRPr lang="en-IN"/>
          </a:p>
        </p:txBody>
      </p:sp>
    </p:spTree>
    <p:extLst>
      <p:ext uri="{BB962C8B-B14F-4D97-AF65-F5344CB8AC3E}">
        <p14:creationId xmlns:p14="http://schemas.microsoft.com/office/powerpoint/2010/main" val="279555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252B-804F-DA3D-29E1-FA66DC1E22D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8A47260-B2E2-1105-5691-C73C076E54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B1E47D0-08DF-0E92-14D7-FB62AE68FA03}"/>
              </a:ext>
            </a:extLst>
          </p:cNvPr>
          <p:cNvSpPr>
            <a:spLocks noGrp="1"/>
          </p:cNvSpPr>
          <p:nvPr>
            <p:ph type="dt" sz="half" idx="10"/>
          </p:nvPr>
        </p:nvSpPr>
        <p:spPr/>
        <p:txBody>
          <a:bodyPr/>
          <a:lstStyle/>
          <a:p>
            <a:fld id="{EC051B3A-E50D-4337-8FA2-B3F38E0B9C0F}" type="datetimeFigureOut">
              <a:rPr lang="en-IN" smtClean="0"/>
              <a:t>08-07-2026</a:t>
            </a:fld>
            <a:endParaRPr lang="en-IN"/>
          </a:p>
        </p:txBody>
      </p:sp>
      <p:sp>
        <p:nvSpPr>
          <p:cNvPr id="5" name="Footer Placeholder 4">
            <a:extLst>
              <a:ext uri="{FF2B5EF4-FFF2-40B4-BE49-F238E27FC236}">
                <a16:creationId xmlns:a16="http://schemas.microsoft.com/office/drawing/2014/main" id="{DA445042-D72F-0F80-B6A7-10060351655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C7C35D8-A46A-E696-FEC7-874715C09F55}"/>
              </a:ext>
            </a:extLst>
          </p:cNvPr>
          <p:cNvSpPr>
            <a:spLocks noGrp="1"/>
          </p:cNvSpPr>
          <p:nvPr>
            <p:ph type="sldNum" sz="quarter" idx="12"/>
          </p:nvPr>
        </p:nvSpPr>
        <p:spPr/>
        <p:txBody>
          <a:bodyPr/>
          <a:lstStyle/>
          <a:p>
            <a:fld id="{D4E7D059-9C4A-429F-AC39-34BEB77B695A}" type="slidenum">
              <a:rPr lang="en-IN" smtClean="0"/>
              <a:t>‹#›</a:t>
            </a:fld>
            <a:endParaRPr lang="en-IN"/>
          </a:p>
        </p:txBody>
      </p:sp>
    </p:spTree>
    <p:extLst>
      <p:ext uri="{BB962C8B-B14F-4D97-AF65-F5344CB8AC3E}">
        <p14:creationId xmlns:p14="http://schemas.microsoft.com/office/powerpoint/2010/main" val="860363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1D0E1-81A9-8F90-95AB-60B34206DF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9B70CCB-75C9-97EB-DA1C-4AC0D5510C1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C4EDB7-4EF3-97E9-0459-FAC46105FCE1}"/>
              </a:ext>
            </a:extLst>
          </p:cNvPr>
          <p:cNvSpPr>
            <a:spLocks noGrp="1"/>
          </p:cNvSpPr>
          <p:nvPr>
            <p:ph type="dt" sz="half" idx="10"/>
          </p:nvPr>
        </p:nvSpPr>
        <p:spPr/>
        <p:txBody>
          <a:bodyPr/>
          <a:lstStyle/>
          <a:p>
            <a:fld id="{EC051B3A-E50D-4337-8FA2-B3F38E0B9C0F}" type="datetimeFigureOut">
              <a:rPr lang="en-IN" smtClean="0"/>
              <a:t>08-07-2026</a:t>
            </a:fld>
            <a:endParaRPr lang="en-IN"/>
          </a:p>
        </p:txBody>
      </p:sp>
      <p:sp>
        <p:nvSpPr>
          <p:cNvPr id="5" name="Footer Placeholder 4">
            <a:extLst>
              <a:ext uri="{FF2B5EF4-FFF2-40B4-BE49-F238E27FC236}">
                <a16:creationId xmlns:a16="http://schemas.microsoft.com/office/drawing/2014/main" id="{D9AE2011-BBAA-32B4-CD31-5049DA5519B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2DD16BE-9CCF-C2AC-B322-EF1A826EE25D}"/>
              </a:ext>
            </a:extLst>
          </p:cNvPr>
          <p:cNvSpPr>
            <a:spLocks noGrp="1"/>
          </p:cNvSpPr>
          <p:nvPr>
            <p:ph type="sldNum" sz="quarter" idx="12"/>
          </p:nvPr>
        </p:nvSpPr>
        <p:spPr/>
        <p:txBody>
          <a:bodyPr/>
          <a:lstStyle/>
          <a:p>
            <a:fld id="{D4E7D059-9C4A-429F-AC39-34BEB77B695A}" type="slidenum">
              <a:rPr lang="en-IN" smtClean="0"/>
              <a:t>‹#›</a:t>
            </a:fld>
            <a:endParaRPr lang="en-IN"/>
          </a:p>
        </p:txBody>
      </p:sp>
    </p:spTree>
    <p:extLst>
      <p:ext uri="{BB962C8B-B14F-4D97-AF65-F5344CB8AC3E}">
        <p14:creationId xmlns:p14="http://schemas.microsoft.com/office/powerpoint/2010/main" val="2198358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3A07-1081-CF00-F54A-1DB77A98AA3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B83A15C-A844-D52D-BE83-26E0358266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F13815AE-DBCA-0BCB-C5F3-5A614A6ED9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1A3BFB2-D3B5-74B2-9EAD-2BA00195BE5F}"/>
              </a:ext>
            </a:extLst>
          </p:cNvPr>
          <p:cNvSpPr>
            <a:spLocks noGrp="1"/>
          </p:cNvSpPr>
          <p:nvPr>
            <p:ph type="dt" sz="half" idx="10"/>
          </p:nvPr>
        </p:nvSpPr>
        <p:spPr/>
        <p:txBody>
          <a:bodyPr/>
          <a:lstStyle/>
          <a:p>
            <a:fld id="{EC051B3A-E50D-4337-8FA2-B3F38E0B9C0F}" type="datetimeFigureOut">
              <a:rPr lang="en-IN" smtClean="0"/>
              <a:t>08-07-2026</a:t>
            </a:fld>
            <a:endParaRPr lang="en-IN"/>
          </a:p>
        </p:txBody>
      </p:sp>
      <p:sp>
        <p:nvSpPr>
          <p:cNvPr id="6" name="Footer Placeholder 5">
            <a:extLst>
              <a:ext uri="{FF2B5EF4-FFF2-40B4-BE49-F238E27FC236}">
                <a16:creationId xmlns:a16="http://schemas.microsoft.com/office/drawing/2014/main" id="{69172030-2618-FC95-F42D-321A43BEEFC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978195B-084A-CB76-1A61-31AEE7B0DBD1}"/>
              </a:ext>
            </a:extLst>
          </p:cNvPr>
          <p:cNvSpPr>
            <a:spLocks noGrp="1"/>
          </p:cNvSpPr>
          <p:nvPr>
            <p:ph type="sldNum" sz="quarter" idx="12"/>
          </p:nvPr>
        </p:nvSpPr>
        <p:spPr/>
        <p:txBody>
          <a:bodyPr/>
          <a:lstStyle/>
          <a:p>
            <a:fld id="{D4E7D059-9C4A-429F-AC39-34BEB77B695A}" type="slidenum">
              <a:rPr lang="en-IN" smtClean="0"/>
              <a:t>‹#›</a:t>
            </a:fld>
            <a:endParaRPr lang="en-IN"/>
          </a:p>
        </p:txBody>
      </p:sp>
    </p:spTree>
    <p:extLst>
      <p:ext uri="{BB962C8B-B14F-4D97-AF65-F5344CB8AC3E}">
        <p14:creationId xmlns:p14="http://schemas.microsoft.com/office/powerpoint/2010/main" val="413924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B5C61-8752-414B-0F5D-BCBB04D9BD2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808D33A-139E-7EAF-463F-555D6802EE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0CFEC7-C24D-2AD6-C480-EBB16151AC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FDB4D70-5BB7-6AF1-1C8A-3D06D22EA8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40CB82-063D-317A-87A5-67BCB4B9D9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DD60D587-68E1-39C4-A45F-F7758A671F15}"/>
              </a:ext>
            </a:extLst>
          </p:cNvPr>
          <p:cNvSpPr>
            <a:spLocks noGrp="1"/>
          </p:cNvSpPr>
          <p:nvPr>
            <p:ph type="dt" sz="half" idx="10"/>
          </p:nvPr>
        </p:nvSpPr>
        <p:spPr/>
        <p:txBody>
          <a:bodyPr/>
          <a:lstStyle/>
          <a:p>
            <a:fld id="{EC051B3A-E50D-4337-8FA2-B3F38E0B9C0F}" type="datetimeFigureOut">
              <a:rPr lang="en-IN" smtClean="0"/>
              <a:t>08-07-2026</a:t>
            </a:fld>
            <a:endParaRPr lang="en-IN"/>
          </a:p>
        </p:txBody>
      </p:sp>
      <p:sp>
        <p:nvSpPr>
          <p:cNvPr id="8" name="Footer Placeholder 7">
            <a:extLst>
              <a:ext uri="{FF2B5EF4-FFF2-40B4-BE49-F238E27FC236}">
                <a16:creationId xmlns:a16="http://schemas.microsoft.com/office/drawing/2014/main" id="{EC03319D-B54D-3F3B-4892-A3F9667FC88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16B505F-9DFE-5583-A77B-C667AA42B21F}"/>
              </a:ext>
            </a:extLst>
          </p:cNvPr>
          <p:cNvSpPr>
            <a:spLocks noGrp="1"/>
          </p:cNvSpPr>
          <p:nvPr>
            <p:ph type="sldNum" sz="quarter" idx="12"/>
          </p:nvPr>
        </p:nvSpPr>
        <p:spPr/>
        <p:txBody>
          <a:bodyPr/>
          <a:lstStyle/>
          <a:p>
            <a:fld id="{D4E7D059-9C4A-429F-AC39-34BEB77B695A}" type="slidenum">
              <a:rPr lang="en-IN" smtClean="0"/>
              <a:t>‹#›</a:t>
            </a:fld>
            <a:endParaRPr lang="en-IN"/>
          </a:p>
        </p:txBody>
      </p:sp>
    </p:spTree>
    <p:extLst>
      <p:ext uri="{BB962C8B-B14F-4D97-AF65-F5344CB8AC3E}">
        <p14:creationId xmlns:p14="http://schemas.microsoft.com/office/powerpoint/2010/main" val="714829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D8A42-35DE-0FE0-389A-3E661E9E8A4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81B4D90-3B3F-0092-62E8-8B646673D336}"/>
              </a:ext>
            </a:extLst>
          </p:cNvPr>
          <p:cNvSpPr>
            <a:spLocks noGrp="1"/>
          </p:cNvSpPr>
          <p:nvPr>
            <p:ph type="dt" sz="half" idx="10"/>
          </p:nvPr>
        </p:nvSpPr>
        <p:spPr/>
        <p:txBody>
          <a:bodyPr/>
          <a:lstStyle/>
          <a:p>
            <a:fld id="{EC051B3A-E50D-4337-8FA2-B3F38E0B9C0F}" type="datetimeFigureOut">
              <a:rPr lang="en-IN" smtClean="0"/>
              <a:t>08-07-2026</a:t>
            </a:fld>
            <a:endParaRPr lang="en-IN"/>
          </a:p>
        </p:txBody>
      </p:sp>
      <p:sp>
        <p:nvSpPr>
          <p:cNvPr id="4" name="Footer Placeholder 3">
            <a:extLst>
              <a:ext uri="{FF2B5EF4-FFF2-40B4-BE49-F238E27FC236}">
                <a16:creationId xmlns:a16="http://schemas.microsoft.com/office/drawing/2014/main" id="{B70077C2-BAE2-BE71-A9F7-67EEC199E82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726CEEE-EF59-1312-5885-E50F5FE8480B}"/>
              </a:ext>
            </a:extLst>
          </p:cNvPr>
          <p:cNvSpPr>
            <a:spLocks noGrp="1"/>
          </p:cNvSpPr>
          <p:nvPr>
            <p:ph type="sldNum" sz="quarter" idx="12"/>
          </p:nvPr>
        </p:nvSpPr>
        <p:spPr/>
        <p:txBody>
          <a:bodyPr/>
          <a:lstStyle/>
          <a:p>
            <a:fld id="{D4E7D059-9C4A-429F-AC39-34BEB77B695A}" type="slidenum">
              <a:rPr lang="en-IN" smtClean="0"/>
              <a:t>‹#›</a:t>
            </a:fld>
            <a:endParaRPr lang="en-IN"/>
          </a:p>
        </p:txBody>
      </p:sp>
    </p:spTree>
    <p:extLst>
      <p:ext uri="{BB962C8B-B14F-4D97-AF65-F5344CB8AC3E}">
        <p14:creationId xmlns:p14="http://schemas.microsoft.com/office/powerpoint/2010/main" val="205032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6FDA15-AE72-BCD4-47A7-9A09FF4B4646}"/>
              </a:ext>
            </a:extLst>
          </p:cNvPr>
          <p:cNvSpPr>
            <a:spLocks noGrp="1"/>
          </p:cNvSpPr>
          <p:nvPr>
            <p:ph type="dt" sz="half" idx="10"/>
          </p:nvPr>
        </p:nvSpPr>
        <p:spPr/>
        <p:txBody>
          <a:bodyPr/>
          <a:lstStyle/>
          <a:p>
            <a:fld id="{EC051B3A-E50D-4337-8FA2-B3F38E0B9C0F}" type="datetimeFigureOut">
              <a:rPr lang="en-IN" smtClean="0"/>
              <a:t>08-07-2026</a:t>
            </a:fld>
            <a:endParaRPr lang="en-IN"/>
          </a:p>
        </p:txBody>
      </p:sp>
      <p:sp>
        <p:nvSpPr>
          <p:cNvPr id="3" name="Footer Placeholder 2">
            <a:extLst>
              <a:ext uri="{FF2B5EF4-FFF2-40B4-BE49-F238E27FC236}">
                <a16:creationId xmlns:a16="http://schemas.microsoft.com/office/drawing/2014/main" id="{285253D0-3487-68C3-3460-4BB6BC18173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BB7167C-BC53-62D5-85E0-804E38D6602A}"/>
              </a:ext>
            </a:extLst>
          </p:cNvPr>
          <p:cNvSpPr>
            <a:spLocks noGrp="1"/>
          </p:cNvSpPr>
          <p:nvPr>
            <p:ph type="sldNum" sz="quarter" idx="12"/>
          </p:nvPr>
        </p:nvSpPr>
        <p:spPr/>
        <p:txBody>
          <a:bodyPr/>
          <a:lstStyle/>
          <a:p>
            <a:fld id="{D4E7D059-9C4A-429F-AC39-34BEB77B695A}" type="slidenum">
              <a:rPr lang="en-IN" smtClean="0"/>
              <a:t>‹#›</a:t>
            </a:fld>
            <a:endParaRPr lang="en-IN"/>
          </a:p>
        </p:txBody>
      </p:sp>
    </p:spTree>
    <p:extLst>
      <p:ext uri="{BB962C8B-B14F-4D97-AF65-F5344CB8AC3E}">
        <p14:creationId xmlns:p14="http://schemas.microsoft.com/office/powerpoint/2010/main" val="3546256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981BD-C3B6-363A-9DBC-F0548F2AD5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C0F50C7-2F63-0F7B-875C-7CDA984B67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1F34132-CE0B-3839-78DD-B05012F280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334ABF-9B2B-D553-07E2-FFEDAB28717B}"/>
              </a:ext>
            </a:extLst>
          </p:cNvPr>
          <p:cNvSpPr>
            <a:spLocks noGrp="1"/>
          </p:cNvSpPr>
          <p:nvPr>
            <p:ph type="dt" sz="half" idx="10"/>
          </p:nvPr>
        </p:nvSpPr>
        <p:spPr/>
        <p:txBody>
          <a:bodyPr/>
          <a:lstStyle/>
          <a:p>
            <a:fld id="{EC051B3A-E50D-4337-8FA2-B3F38E0B9C0F}" type="datetimeFigureOut">
              <a:rPr lang="en-IN" smtClean="0"/>
              <a:t>08-07-2026</a:t>
            </a:fld>
            <a:endParaRPr lang="en-IN"/>
          </a:p>
        </p:txBody>
      </p:sp>
      <p:sp>
        <p:nvSpPr>
          <p:cNvPr id="6" name="Footer Placeholder 5">
            <a:extLst>
              <a:ext uri="{FF2B5EF4-FFF2-40B4-BE49-F238E27FC236}">
                <a16:creationId xmlns:a16="http://schemas.microsoft.com/office/drawing/2014/main" id="{305FD599-AD14-662A-D65F-109294B7C6C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A3934ED-D251-BA98-E830-2857D1DA13E1}"/>
              </a:ext>
            </a:extLst>
          </p:cNvPr>
          <p:cNvSpPr>
            <a:spLocks noGrp="1"/>
          </p:cNvSpPr>
          <p:nvPr>
            <p:ph type="sldNum" sz="quarter" idx="12"/>
          </p:nvPr>
        </p:nvSpPr>
        <p:spPr/>
        <p:txBody>
          <a:bodyPr/>
          <a:lstStyle/>
          <a:p>
            <a:fld id="{D4E7D059-9C4A-429F-AC39-34BEB77B695A}" type="slidenum">
              <a:rPr lang="en-IN" smtClean="0"/>
              <a:t>‹#›</a:t>
            </a:fld>
            <a:endParaRPr lang="en-IN"/>
          </a:p>
        </p:txBody>
      </p:sp>
    </p:spTree>
    <p:extLst>
      <p:ext uri="{BB962C8B-B14F-4D97-AF65-F5344CB8AC3E}">
        <p14:creationId xmlns:p14="http://schemas.microsoft.com/office/powerpoint/2010/main" val="2950996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45928-45E7-AD16-0736-8BC09AF049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3D719D3-DA88-9A56-CD94-7156EE7196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EE7BB7E-B1C1-25DD-4067-3BE7A54DB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7BB14B-266F-0CE8-8197-F286E3FC248C}"/>
              </a:ext>
            </a:extLst>
          </p:cNvPr>
          <p:cNvSpPr>
            <a:spLocks noGrp="1"/>
          </p:cNvSpPr>
          <p:nvPr>
            <p:ph type="dt" sz="half" idx="10"/>
          </p:nvPr>
        </p:nvSpPr>
        <p:spPr/>
        <p:txBody>
          <a:bodyPr/>
          <a:lstStyle/>
          <a:p>
            <a:fld id="{EC051B3A-E50D-4337-8FA2-B3F38E0B9C0F}" type="datetimeFigureOut">
              <a:rPr lang="en-IN" smtClean="0"/>
              <a:t>08-07-2026</a:t>
            </a:fld>
            <a:endParaRPr lang="en-IN"/>
          </a:p>
        </p:txBody>
      </p:sp>
      <p:sp>
        <p:nvSpPr>
          <p:cNvPr id="6" name="Footer Placeholder 5">
            <a:extLst>
              <a:ext uri="{FF2B5EF4-FFF2-40B4-BE49-F238E27FC236}">
                <a16:creationId xmlns:a16="http://schemas.microsoft.com/office/drawing/2014/main" id="{5E8AB66F-88B0-291A-3B76-8F6821E788D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4721EB0-B0F6-D3B9-8CEF-9ECA1A817A8C}"/>
              </a:ext>
            </a:extLst>
          </p:cNvPr>
          <p:cNvSpPr>
            <a:spLocks noGrp="1"/>
          </p:cNvSpPr>
          <p:nvPr>
            <p:ph type="sldNum" sz="quarter" idx="12"/>
          </p:nvPr>
        </p:nvSpPr>
        <p:spPr/>
        <p:txBody>
          <a:bodyPr/>
          <a:lstStyle/>
          <a:p>
            <a:fld id="{D4E7D059-9C4A-429F-AC39-34BEB77B695A}" type="slidenum">
              <a:rPr lang="en-IN" smtClean="0"/>
              <a:t>‹#›</a:t>
            </a:fld>
            <a:endParaRPr lang="en-IN"/>
          </a:p>
        </p:txBody>
      </p:sp>
    </p:spTree>
    <p:extLst>
      <p:ext uri="{BB962C8B-B14F-4D97-AF65-F5344CB8AC3E}">
        <p14:creationId xmlns:p14="http://schemas.microsoft.com/office/powerpoint/2010/main" val="347582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D0E7FF-A60C-2DD5-0FC2-FBCFBC78C6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D9E8683-84B4-2FDD-2263-DCFB5154DD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D00CC47-7D52-5531-3A17-FDF3CBAA18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C051B3A-E50D-4337-8FA2-B3F38E0B9C0F}" type="datetimeFigureOut">
              <a:rPr lang="en-IN" smtClean="0"/>
              <a:t>08-07-2026</a:t>
            </a:fld>
            <a:endParaRPr lang="en-IN"/>
          </a:p>
        </p:txBody>
      </p:sp>
      <p:sp>
        <p:nvSpPr>
          <p:cNvPr id="5" name="Footer Placeholder 4">
            <a:extLst>
              <a:ext uri="{FF2B5EF4-FFF2-40B4-BE49-F238E27FC236}">
                <a16:creationId xmlns:a16="http://schemas.microsoft.com/office/drawing/2014/main" id="{D565E98C-1CB6-0F5A-B28E-75876D939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D6195109-9746-BC75-DDEC-FD412E73C7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E7D059-9C4A-429F-AC39-34BEB77B695A}" type="slidenum">
              <a:rPr lang="en-IN" smtClean="0"/>
              <a:t>‹#›</a:t>
            </a:fld>
            <a:endParaRPr lang="en-IN"/>
          </a:p>
        </p:txBody>
      </p:sp>
    </p:spTree>
    <p:extLst>
      <p:ext uri="{BB962C8B-B14F-4D97-AF65-F5344CB8AC3E}">
        <p14:creationId xmlns:p14="http://schemas.microsoft.com/office/powerpoint/2010/main" val="3909417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notesSlide" Target="../notesSlides/notesSlide3.xml" /><Relationship Id="rId1" Type="http://schemas.openxmlformats.org/officeDocument/2006/relationships/slideLayout" Target="../slideLayouts/slideLayout6.xml" /></Relationships>
</file>

<file path=ppt/slides/_rels/slide11.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6.xml" /></Relationships>
</file>

<file path=ppt/slides/_rels/slide12.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6.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2" Type="http://schemas.openxmlformats.org/officeDocument/2006/relationships/image" Target="../media/image2.sv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4.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dvantages and Disadvantages of Artificial Intelligence in Education">
            <a:extLst>
              <a:ext uri="{FF2B5EF4-FFF2-40B4-BE49-F238E27FC236}">
                <a16:creationId xmlns:a16="http://schemas.microsoft.com/office/drawing/2014/main" id="{ADBE7E56-9084-B1DA-7329-70F302F748FA}"/>
              </a:ext>
              <a:ext uri="{C183D7F6-B498-43B3-948B-1728B52AA6E4}">
                <adec:decorative xmlns:adec="http://schemas.microsoft.com/office/drawing/2017/decorative" val="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rcRect l="7046" t="9091" r="28317"/>
          <a:stretch>
            <a:fillRect/>
          </a:stretch>
        </p:blipFill>
        <p:spPr bwMode="auto">
          <a:xfrm>
            <a:off x="1" y="9"/>
            <a:ext cx="12192000" cy="6857991"/>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FB4AB3-D13F-723B-CF54-33A0BC6A5B6E}"/>
              </a:ext>
            </a:extLst>
          </p:cNvPr>
          <p:cNvSpPr>
            <a:spLocks noGrp="1"/>
          </p:cNvSpPr>
          <p:nvPr>
            <p:ph type="ctrTitle"/>
          </p:nvPr>
        </p:nvSpPr>
        <p:spPr>
          <a:xfrm>
            <a:off x="477981" y="536137"/>
            <a:ext cx="5317512" cy="1135210"/>
          </a:xfrm>
        </p:spPr>
        <p:txBody>
          <a:bodyPr anchor="b">
            <a:normAutofit/>
          </a:bodyPr>
          <a:lstStyle/>
          <a:p>
            <a:pPr algn="l"/>
            <a:r>
              <a:rPr lang="en-US" sz="4800" dirty="0">
                <a:ln>
                  <a:solidFill>
                    <a:schemeClr val="bg1">
                      <a:lumMod val="95000"/>
                    </a:schemeClr>
                  </a:solidFill>
                </a:ln>
                <a:solidFill>
                  <a:schemeClr val="bg1"/>
                </a:solidFill>
              </a:rPr>
              <a:t>AI IN EDUCATION</a:t>
            </a:r>
            <a:endParaRPr lang="en-IN" sz="4800" dirty="0">
              <a:ln>
                <a:solidFill>
                  <a:schemeClr val="bg1">
                    <a:lumMod val="95000"/>
                  </a:schemeClr>
                </a:solidFill>
              </a:ln>
              <a:solidFill>
                <a:schemeClr val="bg1"/>
              </a:solidFill>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58E8D97-CAFA-A7EB-0D85-B4B1DEC873C5}"/>
              </a:ext>
            </a:extLst>
          </p:cNvPr>
          <p:cNvSpPr txBox="1"/>
          <p:nvPr/>
        </p:nvSpPr>
        <p:spPr>
          <a:xfrm>
            <a:off x="3571128" y="1214799"/>
            <a:ext cx="4251715" cy="3188175"/>
          </a:xfrm>
          <a:prstGeom prst="rect">
            <a:avLst/>
          </a:prstGeom>
          <a:noFill/>
        </p:spPr>
        <p:txBody>
          <a:bodyPr wrap="square" rtlCol="0">
            <a:spAutoFit/>
          </a:bodyPr>
          <a:lstStyle/>
          <a:p>
            <a:pPr algn="l"/>
            <a:endParaRPr lang="en-US" dirty="0"/>
          </a:p>
        </p:txBody>
      </p:sp>
      <p:sp>
        <p:nvSpPr>
          <p:cNvPr id="6" name="TextBox 5">
            <a:extLst>
              <a:ext uri="{FF2B5EF4-FFF2-40B4-BE49-F238E27FC236}">
                <a16:creationId xmlns:a16="http://schemas.microsoft.com/office/drawing/2014/main" id="{6526DA7E-BB84-251E-8A8A-70115138799B}"/>
              </a:ext>
            </a:extLst>
          </p:cNvPr>
          <p:cNvSpPr txBox="1"/>
          <p:nvPr/>
        </p:nvSpPr>
        <p:spPr>
          <a:xfrm>
            <a:off x="477981" y="3429695"/>
            <a:ext cx="7188064" cy="2585323"/>
          </a:xfrm>
          <a:prstGeom prst="rect">
            <a:avLst/>
          </a:prstGeom>
          <a:noFill/>
        </p:spPr>
        <p:txBody>
          <a:bodyPr wrap="square" rtlCol="0">
            <a:spAutoFit/>
          </a:bodyPr>
          <a:lstStyle/>
          <a:p>
            <a:pPr algn="l"/>
            <a:r>
              <a:rPr lang="en-US" dirty="0">
                <a:solidFill>
                  <a:schemeClr val="bg1"/>
                </a:solidFill>
              </a:rPr>
              <a:t>NAME </a:t>
            </a:r>
            <a:r>
              <a:rPr lang="en-US" b="1" dirty="0">
                <a:solidFill>
                  <a:schemeClr val="bg1"/>
                </a:solidFill>
              </a:rPr>
              <a:t>: S. TAMILARASI</a:t>
            </a:r>
          </a:p>
          <a:p>
            <a:pPr algn="l"/>
            <a:r>
              <a:rPr lang="en-US" b="1" dirty="0">
                <a:solidFill>
                  <a:schemeClr val="bg1"/>
                </a:solidFill>
              </a:rPr>
              <a:t>REG NO : 212402312</a:t>
            </a:r>
          </a:p>
          <a:p>
            <a:pPr algn="l"/>
            <a:r>
              <a:rPr lang="en-US" b="1" dirty="0">
                <a:solidFill>
                  <a:schemeClr val="bg1"/>
                </a:solidFill>
              </a:rPr>
              <a:t>YEAR: II BCA</a:t>
            </a:r>
          </a:p>
          <a:p>
            <a:pPr algn="l"/>
            <a:r>
              <a:rPr lang="en-US" b="1" dirty="0">
                <a:solidFill>
                  <a:schemeClr val="bg1"/>
                </a:solidFill>
              </a:rPr>
              <a:t>COLLEGE: S.S.K.V COLLEGE OF ARTS AND SCIENCE </a:t>
            </a:r>
          </a:p>
          <a:p>
            <a:pPr algn="l"/>
            <a:r>
              <a:rPr lang="en-US" b="1" dirty="0">
                <a:solidFill>
                  <a:schemeClr val="bg1"/>
                </a:solidFill>
              </a:rPr>
              <a:t>EMAIL: tamilsaravanan798@gmail.com</a:t>
            </a:r>
          </a:p>
          <a:p>
            <a:pPr algn="l"/>
            <a:endParaRPr lang="en-US" b="1" dirty="0">
              <a:solidFill>
                <a:schemeClr val="bg1"/>
              </a:solidFill>
            </a:endParaRPr>
          </a:p>
          <a:p>
            <a:pPr algn="l"/>
            <a:endParaRPr lang="en-US" b="1" dirty="0">
              <a:solidFill>
                <a:schemeClr val="bg1"/>
              </a:solidFill>
            </a:endParaRPr>
          </a:p>
          <a:p>
            <a:pPr algn="l"/>
            <a:endParaRPr lang="en-US" b="1" dirty="0">
              <a:solidFill>
                <a:schemeClr val="bg1"/>
              </a:solidFill>
            </a:endParaRPr>
          </a:p>
          <a:p>
            <a:pPr algn="l"/>
            <a:endParaRPr lang="en-US" b="1" dirty="0">
              <a:solidFill>
                <a:schemeClr val="bg1"/>
              </a:solidFill>
            </a:endParaRPr>
          </a:p>
        </p:txBody>
      </p:sp>
      <p:sp>
        <p:nvSpPr>
          <p:cNvPr id="8" name="Subtitle 7">
            <a:extLst>
              <a:ext uri="{FF2B5EF4-FFF2-40B4-BE49-F238E27FC236}">
                <a16:creationId xmlns:a16="http://schemas.microsoft.com/office/drawing/2014/main" id="{7B5EC58E-1595-96FD-5FFE-78EE0D97683B}"/>
              </a:ext>
              <a:ext uri="{C183D7F6-B498-43B3-948B-1728B52AA6E4}">
                <adec:decorative xmlns:adec="http://schemas.microsoft.com/office/drawing/2017/decorative" val="1"/>
              </a:ext>
            </a:extLst>
          </p:cNvPr>
          <p:cNvSpPr>
            <a:spLocks noGrp="1"/>
          </p:cNvSpPr>
          <p:nvPr>
            <p:ph type="subTitle" idx="1"/>
          </p:nvPr>
        </p:nvSpPr>
        <p:spPr>
          <a:xfrm>
            <a:off x="5795493" y="7408446"/>
            <a:ext cx="4289966" cy="3010502"/>
          </a:xfrm>
        </p:spPr>
        <p:txBody>
          <a:bodyPr/>
          <a:lstStyle/>
          <a:p>
            <a:endParaRPr lang="en-US" dirty="0"/>
          </a:p>
        </p:txBody>
      </p:sp>
    </p:spTree>
    <p:extLst>
      <p:ext uri="{BB962C8B-B14F-4D97-AF65-F5344CB8AC3E}">
        <p14:creationId xmlns:p14="http://schemas.microsoft.com/office/powerpoint/2010/main" val="1360581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A0DBD1C6-EFE7-CA82-C63A-25F02960CB31}"/>
              </a:ext>
            </a:extLst>
          </p:cNvPr>
          <p:cNvSpPr/>
          <p:nvPr/>
        </p:nvSpPr>
        <p:spPr>
          <a:xfrm>
            <a:off x="5368507" y="2179362"/>
            <a:ext cx="5880064" cy="4647388"/>
          </a:xfrm>
          <a:prstGeom prst="roundRect">
            <a:avLst/>
          </a:prstGeom>
          <a:solidFill>
            <a:schemeClr val="accent4">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33583136-F0DF-B31F-938E-1B43DC09E9BE}"/>
              </a:ext>
            </a:extLst>
          </p:cNvPr>
          <p:cNvSpPr/>
          <p:nvPr/>
        </p:nvSpPr>
        <p:spPr>
          <a:xfrm>
            <a:off x="123646" y="2029630"/>
            <a:ext cx="5244861" cy="4828370"/>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Rounded Corners 4">
            <a:extLst>
              <a:ext uri="{FF2B5EF4-FFF2-40B4-BE49-F238E27FC236}">
                <a16:creationId xmlns:a16="http://schemas.microsoft.com/office/drawing/2014/main" id="{A6107F09-6006-AD82-2977-499B839E6782}"/>
              </a:ext>
            </a:extLst>
          </p:cNvPr>
          <p:cNvSpPr/>
          <p:nvPr/>
        </p:nvSpPr>
        <p:spPr>
          <a:xfrm>
            <a:off x="696687" y="377073"/>
            <a:ext cx="8026400" cy="1059841"/>
          </a:xfrm>
          <a:prstGeom prst="roundRect">
            <a:avLst/>
          </a:prstGeom>
          <a:solidFill>
            <a:schemeClr val="accent6">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D6E8CE16-8765-A649-90CF-6AF29DE88063}"/>
              </a:ext>
            </a:extLst>
          </p:cNvPr>
          <p:cNvSpPr>
            <a:spLocks noGrp="1"/>
          </p:cNvSpPr>
          <p:nvPr>
            <p:ph type="title"/>
          </p:nvPr>
        </p:nvSpPr>
        <p:spPr>
          <a:xfrm>
            <a:off x="1103292" y="344518"/>
            <a:ext cx="7881051" cy="1325563"/>
          </a:xfrm>
        </p:spPr>
        <p:txBody>
          <a:bodyPr/>
          <a:lstStyle/>
          <a:p>
            <a:r>
              <a:rPr lang="en-IN" dirty="0"/>
              <a:t>INTERNET &amp; ONLINE LEARNING</a:t>
            </a:r>
          </a:p>
        </p:txBody>
      </p:sp>
      <p:sp>
        <p:nvSpPr>
          <p:cNvPr id="4" name="TextBox 3">
            <a:extLst>
              <a:ext uri="{FF2B5EF4-FFF2-40B4-BE49-F238E27FC236}">
                <a16:creationId xmlns:a16="http://schemas.microsoft.com/office/drawing/2014/main" id="{526FEE16-629E-EA3D-ECBA-AF9019E88ADB}"/>
              </a:ext>
            </a:extLst>
          </p:cNvPr>
          <p:cNvSpPr txBox="1"/>
          <p:nvPr/>
        </p:nvSpPr>
        <p:spPr>
          <a:xfrm>
            <a:off x="278922" y="2152703"/>
            <a:ext cx="5089585" cy="4893647"/>
          </a:xfrm>
          <a:prstGeom prst="rect">
            <a:avLst/>
          </a:prstGeom>
          <a:noFill/>
        </p:spPr>
        <p:txBody>
          <a:bodyPr wrap="square">
            <a:spAutoFit/>
          </a:bodyPr>
          <a:lstStyle/>
          <a:p>
            <a:r>
              <a:rPr lang="en-IN" sz="2400" b="1" dirty="0"/>
              <a:t>INTERNET LEARNING</a:t>
            </a:r>
          </a:p>
          <a:p>
            <a:r>
              <a:rPr lang="en-IN" sz="2400" dirty="0"/>
              <a:t>Learning by searching and accessing information through the internet. </a:t>
            </a:r>
          </a:p>
          <a:p>
            <a:r>
              <a:rPr lang="en-IN" sz="2400" dirty="0"/>
              <a:t>Uses websites, Google, blogs, and online resources. </a:t>
            </a:r>
          </a:p>
          <a:p>
            <a:r>
              <a:rPr lang="en-IN" sz="2400" dirty="0"/>
              <a:t>Main focus: </a:t>
            </a:r>
            <a:r>
              <a:rPr lang="en-IN" sz="2400" b="1" dirty="0"/>
              <a:t>Accessing information and knowledge quickly.</a:t>
            </a:r>
            <a:r>
              <a:rPr lang="en-IN" sz="2400" dirty="0"/>
              <a:t> </a:t>
            </a:r>
          </a:p>
          <a:p>
            <a:endParaRPr lang="en-IN" sz="2400" dirty="0"/>
          </a:p>
          <a:p>
            <a:r>
              <a:rPr lang="en-IN" sz="2400" b="1" dirty="0"/>
              <a:t>Example:</a:t>
            </a:r>
            <a:br>
              <a:rPr lang="en-IN" sz="2400" dirty="0"/>
            </a:br>
            <a:r>
              <a:rPr lang="en-IN" sz="2400" dirty="0"/>
              <a:t>Searching for a topic on Google and learning from websites and online articles. </a:t>
            </a:r>
          </a:p>
          <a:p>
            <a:pPr>
              <a:buNone/>
            </a:pPr>
            <a:endParaRPr lang="en-IN" sz="2400" b="1" dirty="0"/>
          </a:p>
        </p:txBody>
      </p:sp>
      <p:sp>
        <p:nvSpPr>
          <p:cNvPr id="6" name="TextBox 5">
            <a:extLst>
              <a:ext uri="{FF2B5EF4-FFF2-40B4-BE49-F238E27FC236}">
                <a16:creationId xmlns:a16="http://schemas.microsoft.com/office/drawing/2014/main" id="{BD4C7425-9DB5-73C4-AD4D-230BCEA152A3}"/>
              </a:ext>
            </a:extLst>
          </p:cNvPr>
          <p:cNvSpPr txBox="1"/>
          <p:nvPr/>
        </p:nvSpPr>
        <p:spPr>
          <a:xfrm>
            <a:off x="5540179" y="2302435"/>
            <a:ext cx="5536719" cy="4524315"/>
          </a:xfrm>
          <a:prstGeom prst="rect">
            <a:avLst/>
          </a:prstGeom>
          <a:noFill/>
        </p:spPr>
        <p:txBody>
          <a:bodyPr wrap="square">
            <a:spAutoFit/>
          </a:bodyPr>
          <a:lstStyle/>
          <a:p>
            <a:r>
              <a:rPr lang="en-IN" sz="2400" b="1" dirty="0"/>
              <a:t>ONLINE LEARNING</a:t>
            </a:r>
          </a:p>
          <a:p>
            <a:r>
              <a:rPr lang="en-IN" sz="2400" dirty="0"/>
              <a:t>Learning by attending classes through the internet. </a:t>
            </a:r>
          </a:p>
          <a:p>
            <a:r>
              <a:rPr lang="en-IN" sz="2400" dirty="0"/>
              <a:t>Uses video lectures, virtual classrooms, and online learning platforms. </a:t>
            </a:r>
          </a:p>
          <a:p>
            <a:r>
              <a:rPr lang="en-IN" sz="2400" dirty="0"/>
              <a:t>Main focus: </a:t>
            </a:r>
            <a:r>
              <a:rPr lang="en-IN" sz="2400" b="1" dirty="0"/>
              <a:t>Teaching and Learning remotely.</a:t>
            </a:r>
            <a:r>
              <a:rPr lang="en-IN" sz="2400" dirty="0"/>
              <a:t> </a:t>
            </a:r>
          </a:p>
          <a:p>
            <a:endParaRPr lang="en-IN" sz="2400" dirty="0"/>
          </a:p>
          <a:p>
            <a:r>
              <a:rPr lang="en-IN" sz="2400" b="1" dirty="0"/>
              <a:t>Example:</a:t>
            </a:r>
            <a:br>
              <a:rPr lang="en-IN" sz="2400" dirty="0"/>
            </a:br>
            <a:r>
              <a:rPr lang="en-IN" sz="2400" dirty="0"/>
              <a:t>Attending classes through YouTube, Zoom, Google Meet, or online courses. </a:t>
            </a:r>
          </a:p>
          <a:p>
            <a:pPr>
              <a:buNone/>
            </a:pPr>
            <a:endParaRPr lang="en-IN" sz="2400" dirty="0"/>
          </a:p>
        </p:txBody>
      </p:sp>
      <p:pic>
        <p:nvPicPr>
          <p:cNvPr id="2050" name="Picture 2" descr="10 Uses of Internet in Education - TSUS">
            <a:extLst>
              <a:ext uri="{FF2B5EF4-FFF2-40B4-BE49-F238E27FC236}">
                <a16:creationId xmlns:a16="http://schemas.microsoft.com/office/drawing/2014/main" id="{723F54DA-7C52-1AA6-92DA-8101E0C38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1" y="21942"/>
            <a:ext cx="3352800" cy="21574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511124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4627811-6971-F92E-812A-5FAFED3A43F8}"/>
              </a:ext>
            </a:extLst>
          </p:cNvPr>
          <p:cNvPicPr>
            <a:picLocks noChangeAspect="1"/>
          </p:cNvPicPr>
          <p:nvPr/>
        </p:nvPicPr>
        <p:blipFill>
          <a:blip r:embed="rId2">
            <a:extLst>
              <a:ext uri="{28A0092B-C50C-407E-A947-70E740481C1C}">
                <a14:useLocalDpi xmlns:a14="http://schemas.microsoft.com/office/drawing/2010/main" val="0"/>
              </a:ext>
            </a:extLst>
          </a:blip>
          <a:srcRect l="20688"/>
          <a:stretch>
            <a:fillRect/>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479E89-596C-9A91-9306-54F1898FF21A}"/>
              </a:ext>
            </a:extLst>
          </p:cNvPr>
          <p:cNvSpPr>
            <a:spLocks noGrp="1"/>
          </p:cNvSpPr>
          <p:nvPr>
            <p:ph type="title"/>
          </p:nvPr>
        </p:nvSpPr>
        <p:spPr>
          <a:xfrm>
            <a:off x="7633609" y="0"/>
            <a:ext cx="3822189" cy="1899912"/>
          </a:xfrm>
        </p:spPr>
        <p:txBody>
          <a:bodyPr vert="horz" lIns="91440" tIns="45720" rIns="91440" bIns="45720" rtlCol="0" anchor="ctr">
            <a:normAutofit/>
          </a:bodyPr>
          <a:lstStyle/>
          <a:p>
            <a:r>
              <a:rPr lang="en-US" sz="4000" b="1" dirty="0"/>
              <a:t>AI Learning</a:t>
            </a:r>
            <a:endParaRPr lang="en-US" sz="4000" dirty="0"/>
          </a:p>
        </p:txBody>
      </p:sp>
      <p:sp>
        <p:nvSpPr>
          <p:cNvPr id="4" name="TextBox 3">
            <a:extLst>
              <a:ext uri="{FF2B5EF4-FFF2-40B4-BE49-F238E27FC236}">
                <a16:creationId xmlns:a16="http://schemas.microsoft.com/office/drawing/2014/main" id="{07A62C08-3BC2-66DE-D413-0C09E7AF2672}"/>
              </a:ext>
            </a:extLst>
          </p:cNvPr>
          <p:cNvSpPr txBox="1"/>
          <p:nvPr/>
        </p:nvSpPr>
        <p:spPr>
          <a:xfrm>
            <a:off x="7633609" y="1557619"/>
            <a:ext cx="3822189" cy="4509352"/>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b="1" dirty="0"/>
              <a:t>AI Learning (Artificial Intelligence Learning)</a:t>
            </a:r>
          </a:p>
          <a:p>
            <a:pPr indent="-228600">
              <a:lnSpc>
                <a:spcPct val="90000"/>
              </a:lnSpc>
              <a:spcAft>
                <a:spcPts val="600"/>
              </a:spcAft>
              <a:buFont typeface="Arial" panose="020B0604020202020204" pitchFamily="34" charset="0"/>
              <a:buChar char="•"/>
            </a:pPr>
            <a:r>
              <a:rPr lang="en-US" dirty="0"/>
              <a:t>Learning with the help of Artificial Intelligence (AI) technologies. </a:t>
            </a:r>
          </a:p>
          <a:p>
            <a:pPr indent="-228600">
              <a:lnSpc>
                <a:spcPct val="90000"/>
              </a:lnSpc>
              <a:spcAft>
                <a:spcPts val="600"/>
              </a:spcAft>
              <a:buFont typeface="Arial" panose="020B0604020202020204" pitchFamily="34" charset="0"/>
              <a:buChar char="•"/>
            </a:pPr>
            <a:r>
              <a:rPr lang="en-US" dirty="0"/>
              <a:t>Uses AI tutors, chatbots, and intelligent learning systems. </a:t>
            </a:r>
          </a:p>
          <a:p>
            <a:pPr indent="-228600">
              <a:lnSpc>
                <a:spcPct val="90000"/>
              </a:lnSpc>
              <a:spcAft>
                <a:spcPts val="600"/>
              </a:spcAft>
              <a:buFont typeface="Arial" panose="020B0604020202020204" pitchFamily="34" charset="0"/>
              <a:buChar char="•"/>
            </a:pPr>
            <a:r>
              <a:rPr lang="en-US" dirty="0"/>
              <a:t>Provides personalized learning based on each student's needs and performance. </a:t>
            </a:r>
          </a:p>
          <a:p>
            <a:pPr indent="-228600">
              <a:lnSpc>
                <a:spcPct val="90000"/>
              </a:lnSpc>
              <a:spcAft>
                <a:spcPts val="600"/>
              </a:spcAft>
              <a:buFont typeface="Arial" panose="020B0604020202020204" pitchFamily="34" charset="0"/>
              <a:buChar char="•"/>
            </a:pPr>
            <a:r>
              <a:rPr lang="en-US" dirty="0"/>
              <a:t>Main focus: </a:t>
            </a:r>
            <a:r>
              <a:rPr lang="en-US" b="1" dirty="0"/>
              <a:t>Personalized and Smart Learning.</a:t>
            </a:r>
            <a:r>
              <a:rPr lang="en-US" dirty="0"/>
              <a:t> </a:t>
            </a:r>
          </a:p>
          <a:p>
            <a:pPr indent="-228600">
              <a:lnSpc>
                <a:spcPct val="90000"/>
              </a:lnSpc>
              <a:spcAft>
                <a:spcPts val="600"/>
              </a:spcAft>
              <a:buFont typeface="Arial" panose="020B0604020202020204" pitchFamily="34" charset="0"/>
              <a:buChar char="•"/>
            </a:pPr>
            <a:r>
              <a:rPr lang="en-US" b="1" dirty="0"/>
              <a:t>Example:</a:t>
            </a:r>
            <a:br>
              <a:rPr lang="en-US" dirty="0"/>
            </a:br>
            <a:r>
              <a:rPr lang="en-US" dirty="0"/>
              <a:t>Using ChatGPT, AI tutors, or AI-powered learning platforms to get instant answers, explanations, and study support</a:t>
            </a:r>
          </a:p>
        </p:txBody>
      </p:sp>
    </p:spTree>
    <p:extLst>
      <p:ext uri="{BB962C8B-B14F-4D97-AF65-F5344CB8AC3E}">
        <p14:creationId xmlns:p14="http://schemas.microsoft.com/office/powerpoint/2010/main" val="1935098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5B1FC96-0749-41C9-BAED-E089E7714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5B28B6-FE84-9E2C-75DB-3F67073DFDC7}"/>
              </a:ext>
            </a:extLst>
          </p:cNvPr>
          <p:cNvSpPr>
            <a:spLocks noGrp="1"/>
          </p:cNvSpPr>
          <p:nvPr>
            <p:ph type="title"/>
          </p:nvPr>
        </p:nvSpPr>
        <p:spPr>
          <a:xfrm>
            <a:off x="630936" y="4562856"/>
            <a:ext cx="3419856" cy="1600200"/>
          </a:xfrm>
        </p:spPr>
        <p:txBody>
          <a:bodyPr vert="horz" lIns="91440" tIns="45720" rIns="91440" bIns="45720" rtlCol="0" anchor="ctr">
            <a:normAutofit/>
          </a:bodyPr>
          <a:lstStyle/>
          <a:p>
            <a:r>
              <a:rPr lang="en-US" sz="4800" kern="1200">
                <a:solidFill>
                  <a:schemeClr val="tx1"/>
                </a:solidFill>
                <a:latin typeface="+mj-lt"/>
                <a:ea typeface="+mj-ea"/>
                <a:cs typeface="+mj-cs"/>
              </a:rPr>
              <a:t>Future AI Education</a:t>
            </a:r>
          </a:p>
        </p:txBody>
      </p:sp>
      <p:pic>
        <p:nvPicPr>
          <p:cNvPr id="5" name="Picture 2" descr="Educational Technologies- impact of AI in future education - Sudoor  Manthon- Science Portal of IIRS, ISRO Sudoor Manthon- Science Portal of  IIRS, ISRO">
            <a:extLst>
              <a:ext uri="{FF2B5EF4-FFF2-40B4-BE49-F238E27FC236}">
                <a16:creationId xmlns:a16="http://schemas.microsoft.com/office/drawing/2014/main" id="{FE8AA512-BD9C-D052-73FC-BCB3D2AF1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64" r="1662" b="-2"/>
          <a:stretch>
            <a:fillRect/>
          </a:stretch>
        </p:blipFill>
        <p:spPr bwMode="auto">
          <a:xfrm>
            <a:off x="5" y="10"/>
            <a:ext cx="6095995" cy="4196271"/>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a:noFill/>
          <a:extLst>
            <a:ext uri="{909E8E84-426E-40DD-AFC4-6F175D3DCCD1}">
              <a14:hiddenFill xmlns:a14="http://schemas.microsoft.com/office/drawing/2010/main">
                <a:solidFill>
                  <a:srgbClr val="FFFFFF"/>
                </a:solidFill>
              </a14:hiddenFill>
            </a:ext>
          </a:extLst>
        </p:spPr>
      </p:pic>
      <p:pic>
        <p:nvPicPr>
          <p:cNvPr id="6" name="Picture 5" descr="Angle view of circuit shaped like a brain">
            <a:extLst>
              <a:ext uri="{FF2B5EF4-FFF2-40B4-BE49-F238E27FC236}">
                <a16:creationId xmlns:a16="http://schemas.microsoft.com/office/drawing/2014/main" id="{35727837-38CC-F028-690E-56BAE75D1F39}"/>
              </a:ext>
            </a:extLst>
          </p:cNvPr>
          <p:cNvPicPr>
            <a:picLocks noChangeAspect="1"/>
          </p:cNvPicPr>
          <p:nvPr/>
        </p:nvPicPr>
        <p:blipFill>
          <a:blip r:embed="rId3"/>
          <a:srcRect t="2728" r="-3" b="-3"/>
          <a:stretch>
            <a:fillRect/>
          </a:stretch>
        </p:blipFill>
        <p:spPr>
          <a:xfrm>
            <a:off x="6019800" y="10"/>
            <a:ext cx="6172195" cy="4187662"/>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34" name="sketch line">
            <a:extLst>
              <a:ext uri="{FF2B5EF4-FFF2-40B4-BE49-F238E27FC236}">
                <a16:creationId xmlns:a16="http://schemas.microsoft.com/office/drawing/2014/main" id="{63C1A86C-B1A8-4AEC-B001-595C91716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89020" y="5404538"/>
            <a:ext cx="1554480" cy="18288"/>
          </a:xfrm>
          <a:custGeom>
            <a:avLst/>
            <a:gdLst>
              <a:gd name="csX0" fmla="*/ 0 w 1554480"/>
              <a:gd name="csY0" fmla="*/ 0 h 18288"/>
              <a:gd name="csX1" fmla="*/ 549250 w 1554480"/>
              <a:gd name="csY1" fmla="*/ 0 h 18288"/>
              <a:gd name="csX2" fmla="*/ 1082954 w 1554480"/>
              <a:gd name="csY2" fmla="*/ 0 h 18288"/>
              <a:gd name="csX3" fmla="*/ 1554480 w 1554480"/>
              <a:gd name="csY3" fmla="*/ 0 h 18288"/>
              <a:gd name="csX4" fmla="*/ 1554480 w 1554480"/>
              <a:gd name="csY4" fmla="*/ 18288 h 18288"/>
              <a:gd name="csX5" fmla="*/ 1067410 w 1554480"/>
              <a:gd name="csY5" fmla="*/ 18288 h 18288"/>
              <a:gd name="csX6" fmla="*/ 549250 w 1554480"/>
              <a:gd name="csY6" fmla="*/ 18288 h 18288"/>
              <a:gd name="csX7" fmla="*/ 0 w 1554480"/>
              <a:gd name="csY7" fmla="*/ 18288 h 18288"/>
              <a:gd name="csX8" fmla="*/ 0 w 1554480"/>
              <a:gd name="csY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C90C53F-3218-5F3D-36F7-D6B3E173B1D1}"/>
              </a:ext>
            </a:extLst>
          </p:cNvPr>
          <p:cNvSpPr txBox="1"/>
          <p:nvPr/>
        </p:nvSpPr>
        <p:spPr>
          <a:xfrm>
            <a:off x="4657343" y="4462908"/>
            <a:ext cx="6903721" cy="185231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dirty="0"/>
              <a:t>Future AI Education is an advanced learning system where Artificial Intelligence provides personalized instruction, intelligent tutoring, real-time feedback, and immersive learning experiences to enhance student success.</a:t>
            </a:r>
          </a:p>
        </p:txBody>
      </p:sp>
    </p:spTree>
    <p:extLst>
      <p:ext uri="{BB962C8B-B14F-4D97-AF65-F5344CB8AC3E}">
        <p14:creationId xmlns:p14="http://schemas.microsoft.com/office/powerpoint/2010/main" val="1121132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F77FB-666F-2BC4-0496-0B262EFA63DA}"/>
              </a:ext>
            </a:extLst>
          </p:cNvPr>
          <p:cNvSpPr>
            <a:spLocks noGrp="1"/>
          </p:cNvSpPr>
          <p:nvPr>
            <p:ph type="title"/>
          </p:nvPr>
        </p:nvSpPr>
        <p:spPr>
          <a:xfrm>
            <a:off x="4858666" y="2927791"/>
            <a:ext cx="3794923" cy="1002417"/>
          </a:xfrm>
        </p:spPr>
        <p:txBody>
          <a:bodyPr/>
          <a:lstStyle/>
          <a:p>
            <a:r>
              <a:rPr lang="en-US" dirty="0"/>
              <a:t>Thank you</a:t>
            </a:r>
          </a:p>
        </p:txBody>
      </p:sp>
    </p:spTree>
    <p:extLst>
      <p:ext uri="{BB962C8B-B14F-4D97-AF65-F5344CB8AC3E}">
        <p14:creationId xmlns:p14="http://schemas.microsoft.com/office/powerpoint/2010/main" val="2672368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029820-CA06-8F83-1014-1B0A9EA8CE3D}"/>
              </a:ext>
            </a:extLst>
          </p:cNvPr>
          <p:cNvSpPr>
            <a:spLocks noGrp="1"/>
          </p:cNvSpPr>
          <p:nvPr>
            <p:ph type="title"/>
          </p:nvPr>
        </p:nvSpPr>
        <p:spPr>
          <a:xfrm>
            <a:off x="6094105" y="747569"/>
            <a:ext cx="4977976" cy="1454051"/>
          </a:xfrm>
        </p:spPr>
        <p:txBody>
          <a:bodyPr>
            <a:normAutofit/>
          </a:bodyPr>
          <a:lstStyle/>
          <a:p>
            <a:r>
              <a:rPr lang="en-US" sz="3600" dirty="0">
                <a:solidFill>
                  <a:schemeClr val="tx2"/>
                </a:solidFill>
              </a:rPr>
              <a:t>INTRODUCTION</a:t>
            </a:r>
            <a:endParaRPr lang="en-IN" sz="3600" dirty="0">
              <a:solidFill>
                <a:schemeClr val="tx2"/>
              </a:solidFill>
            </a:endParaRPr>
          </a:p>
        </p:txBody>
      </p:sp>
      <p:pic>
        <p:nvPicPr>
          <p:cNvPr id="7" name="Graphic 6" descr="Classroom">
            <a:extLst>
              <a:ext uri="{FF2B5EF4-FFF2-40B4-BE49-F238E27FC236}">
                <a16:creationId xmlns:a16="http://schemas.microsoft.com/office/drawing/2014/main" id="{8512EFCC-D9D5-F512-320E-F8A71223F4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D4F22786-CDB6-A078-6330-83A471146A08}"/>
              </a:ext>
            </a:extLst>
          </p:cNvPr>
          <p:cNvSpPr>
            <a:spLocks noGrp="1"/>
          </p:cNvSpPr>
          <p:nvPr>
            <p:ph idx="1"/>
          </p:nvPr>
        </p:nvSpPr>
        <p:spPr>
          <a:xfrm>
            <a:off x="6094503" y="1990165"/>
            <a:ext cx="4977578" cy="4352265"/>
          </a:xfrm>
        </p:spPr>
        <p:txBody>
          <a:bodyPr anchor="ctr">
            <a:noAutofit/>
          </a:bodyPr>
          <a:lstStyle/>
          <a:p>
            <a:pPr marL="0" indent="0">
              <a:buNone/>
            </a:pPr>
            <a:r>
              <a:rPr lang="en-IN" dirty="0">
                <a:solidFill>
                  <a:schemeClr val="tx2"/>
                </a:solidFill>
              </a:rPr>
              <a:t>Education has changed from classroom-based teaching to technology-supported learning. Books, computers, the internet, and Artificial Intelligence have made learning more accessible, interactive, and personalized, helping students learn more effectively in the modern world.</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51630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75104F-6A46-B9A2-62A8-B9CA5F3300A5}"/>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TYPES OF  EDUCATION </a:t>
            </a:r>
            <a:endParaRPr lang="en-IN" sz="4000" dirty="0">
              <a:solidFill>
                <a:srgbClr val="FFFFFF"/>
              </a:solidFill>
            </a:endParaRPr>
          </a:p>
        </p:txBody>
      </p:sp>
      <p:graphicFrame>
        <p:nvGraphicFramePr>
          <p:cNvPr id="5" name="Content Placeholder 2">
            <a:extLst>
              <a:ext uri="{FF2B5EF4-FFF2-40B4-BE49-F238E27FC236}">
                <a16:creationId xmlns:a16="http://schemas.microsoft.com/office/drawing/2014/main" id="{9A90A1D9-4638-35F5-17B6-E15E1EB4E366}"/>
              </a:ext>
            </a:extLst>
          </p:cNvPr>
          <p:cNvGraphicFramePr>
            <a:graphicFrameLocks noGrp="1"/>
          </p:cNvGraphicFramePr>
          <p:nvPr>
            <p:ph idx="1"/>
            <p:extLst>
              <p:ext uri="{D42A27DB-BD31-4B8C-83A1-F6EECF244321}">
                <p14:modId xmlns:p14="http://schemas.microsoft.com/office/powerpoint/2010/main" val="360528654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094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47CB8-E1C4-32D9-7065-641D77A1DA25}"/>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845957F5-6DFB-654D-C1BB-887FC69C09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505764" cy="7090056"/>
          </a:xfrm>
          <a:prstGeom prst="rect">
            <a:avLst/>
          </a:prstGeom>
          <a:ln>
            <a:noFill/>
          </a:ln>
          <a:effectLst>
            <a:softEdge rad="112500"/>
          </a:effectLst>
        </p:spPr>
      </p:pic>
    </p:spTree>
    <p:extLst>
      <p:ext uri="{BB962C8B-B14F-4D97-AF65-F5344CB8AC3E}">
        <p14:creationId xmlns:p14="http://schemas.microsoft.com/office/powerpoint/2010/main" val="3199175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98E731BC-A056-806F-FDAA-06287DA2C090}"/>
              </a:ext>
            </a:extLst>
          </p:cNvPr>
          <p:cNvSpPr/>
          <p:nvPr/>
        </p:nvSpPr>
        <p:spPr>
          <a:xfrm>
            <a:off x="640711" y="4239928"/>
            <a:ext cx="4992915" cy="1699573"/>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Rounded Corners 12">
            <a:extLst>
              <a:ext uri="{FF2B5EF4-FFF2-40B4-BE49-F238E27FC236}">
                <a16:creationId xmlns:a16="http://schemas.microsoft.com/office/drawing/2014/main" id="{08BB886B-3292-58FF-FE93-4CE07BD46D60}"/>
              </a:ext>
            </a:extLst>
          </p:cNvPr>
          <p:cNvSpPr/>
          <p:nvPr/>
        </p:nvSpPr>
        <p:spPr>
          <a:xfrm>
            <a:off x="6558375" y="4239929"/>
            <a:ext cx="4136571" cy="1699573"/>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49866B4B-B353-C2F9-2447-24AC541A8949}"/>
              </a:ext>
            </a:extLst>
          </p:cNvPr>
          <p:cNvSpPr/>
          <p:nvPr/>
        </p:nvSpPr>
        <p:spPr>
          <a:xfrm>
            <a:off x="6465698" y="1526401"/>
            <a:ext cx="3875314" cy="1699573"/>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53AAE3E9-43C5-D35B-DE43-B6BB3B3F144C}"/>
              </a:ext>
            </a:extLst>
          </p:cNvPr>
          <p:cNvSpPr/>
          <p:nvPr/>
        </p:nvSpPr>
        <p:spPr>
          <a:xfrm>
            <a:off x="805335" y="1542569"/>
            <a:ext cx="3875314" cy="180568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473D918D-5243-EF7D-4F33-5C84CF482A02}"/>
              </a:ext>
            </a:extLst>
          </p:cNvPr>
          <p:cNvSpPr txBox="1"/>
          <p:nvPr/>
        </p:nvSpPr>
        <p:spPr>
          <a:xfrm>
            <a:off x="1003776" y="1613274"/>
            <a:ext cx="4266783" cy="1631216"/>
          </a:xfrm>
          <a:prstGeom prst="rect">
            <a:avLst/>
          </a:prstGeom>
          <a:noFill/>
        </p:spPr>
        <p:txBody>
          <a:bodyPr wrap="square">
            <a:spAutoFit/>
          </a:bodyPr>
          <a:lstStyle/>
          <a:p>
            <a:r>
              <a:rPr lang="en-IN" sz="2800" b="1" dirty="0"/>
              <a:t>Traditional Learning</a:t>
            </a:r>
          </a:p>
          <a:p>
            <a:pPr marL="342900" indent="-342900">
              <a:buFont typeface="Arial" panose="020B0604020202020204" pitchFamily="34" charset="0"/>
              <a:buChar char="•"/>
            </a:pPr>
            <a:r>
              <a:rPr lang="en-IN" sz="2400" dirty="0"/>
              <a:t>Teacher/Guru Learning </a:t>
            </a:r>
          </a:p>
          <a:p>
            <a:pPr marL="342900" indent="-342900">
              <a:buFont typeface="Arial" panose="020B0604020202020204" pitchFamily="34" charset="0"/>
              <a:buChar char="•"/>
            </a:pPr>
            <a:r>
              <a:rPr lang="en-IN" sz="2400" dirty="0"/>
              <a:t>Book Learning </a:t>
            </a:r>
          </a:p>
          <a:p>
            <a:pPr marL="342900" indent="-342900">
              <a:buFont typeface="Arial" panose="020B0604020202020204" pitchFamily="34" charset="0"/>
              <a:buChar char="•"/>
            </a:pPr>
            <a:r>
              <a:rPr lang="en-IN" sz="2400" dirty="0"/>
              <a:t>Library Learning </a:t>
            </a:r>
          </a:p>
        </p:txBody>
      </p:sp>
      <p:sp>
        <p:nvSpPr>
          <p:cNvPr id="5" name="TextBox 4">
            <a:extLst>
              <a:ext uri="{FF2B5EF4-FFF2-40B4-BE49-F238E27FC236}">
                <a16:creationId xmlns:a16="http://schemas.microsoft.com/office/drawing/2014/main" id="{2DC346ED-60BC-455F-705D-CAD31B548BD2}"/>
              </a:ext>
            </a:extLst>
          </p:cNvPr>
          <p:cNvSpPr txBox="1"/>
          <p:nvPr/>
        </p:nvSpPr>
        <p:spPr>
          <a:xfrm>
            <a:off x="6521256" y="1771614"/>
            <a:ext cx="4266783" cy="892552"/>
          </a:xfrm>
          <a:prstGeom prst="rect">
            <a:avLst/>
          </a:prstGeom>
          <a:noFill/>
        </p:spPr>
        <p:txBody>
          <a:bodyPr wrap="square">
            <a:spAutoFit/>
          </a:bodyPr>
          <a:lstStyle/>
          <a:p>
            <a:r>
              <a:rPr lang="en-IN" sz="2800" b="1" dirty="0"/>
              <a:t>Normal Learning</a:t>
            </a:r>
          </a:p>
          <a:p>
            <a:pPr marL="342900" indent="-342900">
              <a:buFont typeface="Arial" panose="020B0604020202020204" pitchFamily="34" charset="0"/>
              <a:buChar char="•"/>
            </a:pPr>
            <a:r>
              <a:rPr lang="en-IN" sz="2400" dirty="0"/>
              <a:t>Computer Learning </a:t>
            </a:r>
          </a:p>
        </p:txBody>
      </p:sp>
      <p:sp>
        <p:nvSpPr>
          <p:cNvPr id="7" name="TextBox 6">
            <a:extLst>
              <a:ext uri="{FF2B5EF4-FFF2-40B4-BE49-F238E27FC236}">
                <a16:creationId xmlns:a16="http://schemas.microsoft.com/office/drawing/2014/main" id="{03AD60BD-4533-E156-2B48-781AE0051275}"/>
              </a:ext>
            </a:extLst>
          </p:cNvPr>
          <p:cNvSpPr txBox="1"/>
          <p:nvPr/>
        </p:nvSpPr>
        <p:spPr>
          <a:xfrm>
            <a:off x="6691503" y="4341682"/>
            <a:ext cx="4743671" cy="1261884"/>
          </a:xfrm>
          <a:prstGeom prst="rect">
            <a:avLst/>
          </a:prstGeom>
          <a:noFill/>
        </p:spPr>
        <p:txBody>
          <a:bodyPr wrap="square">
            <a:spAutoFit/>
          </a:bodyPr>
          <a:lstStyle/>
          <a:p>
            <a:r>
              <a:rPr lang="en-IN" sz="2800" b="1" dirty="0"/>
              <a:t>Internet Learning</a:t>
            </a:r>
          </a:p>
          <a:p>
            <a:pPr marL="342900" indent="-342900">
              <a:buFont typeface="Arial" panose="020B0604020202020204" pitchFamily="34" charset="0"/>
              <a:buChar char="•"/>
            </a:pPr>
            <a:r>
              <a:rPr lang="en-IN" sz="2400" dirty="0"/>
              <a:t>Internet Learning </a:t>
            </a:r>
          </a:p>
          <a:p>
            <a:pPr marL="342900" indent="-342900">
              <a:buFont typeface="Arial" panose="020B0604020202020204" pitchFamily="34" charset="0"/>
              <a:buChar char="•"/>
            </a:pPr>
            <a:r>
              <a:rPr lang="en-IN" sz="2400" dirty="0"/>
              <a:t>Online Learning </a:t>
            </a:r>
          </a:p>
        </p:txBody>
      </p:sp>
      <p:sp>
        <p:nvSpPr>
          <p:cNvPr id="9" name="TextBox 8">
            <a:extLst>
              <a:ext uri="{FF2B5EF4-FFF2-40B4-BE49-F238E27FC236}">
                <a16:creationId xmlns:a16="http://schemas.microsoft.com/office/drawing/2014/main" id="{C3985AB2-E641-9EAA-0B1C-63D7598ACFA9}"/>
              </a:ext>
            </a:extLst>
          </p:cNvPr>
          <p:cNvSpPr txBox="1"/>
          <p:nvPr/>
        </p:nvSpPr>
        <p:spPr>
          <a:xfrm>
            <a:off x="805335" y="4239928"/>
            <a:ext cx="5092431" cy="1261884"/>
          </a:xfrm>
          <a:prstGeom prst="rect">
            <a:avLst/>
          </a:prstGeom>
          <a:noFill/>
        </p:spPr>
        <p:txBody>
          <a:bodyPr wrap="square">
            <a:spAutoFit/>
          </a:bodyPr>
          <a:lstStyle/>
          <a:p>
            <a:r>
              <a:rPr lang="en-IN" sz="2800" b="1" dirty="0"/>
              <a:t>AI Learning</a:t>
            </a:r>
          </a:p>
          <a:p>
            <a:pPr marL="342900" indent="-342900">
              <a:buFont typeface="Arial" panose="020B0604020202020204" pitchFamily="34" charset="0"/>
              <a:buChar char="•"/>
            </a:pPr>
            <a:r>
              <a:rPr lang="en-IN" sz="2400" dirty="0"/>
              <a:t>AI Learning (Current Generation) </a:t>
            </a:r>
          </a:p>
          <a:p>
            <a:pPr marL="342900" indent="-342900">
              <a:buFont typeface="Arial" panose="020B0604020202020204" pitchFamily="34" charset="0"/>
              <a:buChar char="•"/>
            </a:pPr>
            <a:r>
              <a:rPr lang="en-IN" sz="2400" dirty="0"/>
              <a:t>Future AI Education</a:t>
            </a:r>
          </a:p>
        </p:txBody>
      </p:sp>
      <p:sp>
        <p:nvSpPr>
          <p:cNvPr id="6" name="Rectangle 5">
            <a:extLst>
              <a:ext uri="{FF2B5EF4-FFF2-40B4-BE49-F238E27FC236}">
                <a16:creationId xmlns:a16="http://schemas.microsoft.com/office/drawing/2014/main" id="{1F385B54-1897-6480-3709-5150FC1CDBB7}"/>
              </a:ext>
            </a:extLst>
          </p:cNvPr>
          <p:cNvSpPr/>
          <p:nvPr/>
        </p:nvSpPr>
        <p:spPr>
          <a:xfrm>
            <a:off x="0" y="0"/>
            <a:ext cx="12192000" cy="1175585"/>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a:extLst>
              <a:ext uri="{FF2B5EF4-FFF2-40B4-BE49-F238E27FC236}">
                <a16:creationId xmlns:a16="http://schemas.microsoft.com/office/drawing/2014/main" id="{02C72345-78E1-AD9A-C8D0-B18C4A95B5DC}"/>
              </a:ext>
            </a:extLst>
          </p:cNvPr>
          <p:cNvSpPr txBox="1"/>
          <p:nvPr/>
        </p:nvSpPr>
        <p:spPr>
          <a:xfrm>
            <a:off x="594669" y="361276"/>
            <a:ext cx="6212114" cy="661720"/>
          </a:xfrm>
          <a:prstGeom prst="rect">
            <a:avLst/>
          </a:prstGeom>
          <a:noFill/>
        </p:spPr>
        <p:txBody>
          <a:bodyPr wrap="square">
            <a:spAutoFit/>
          </a:bodyPr>
          <a:lstStyle/>
          <a:p>
            <a:r>
              <a:rPr lang="en-IN" sz="3700" b="1">
                <a:latin typeface="Aharoni" panose="020F0502020204030204" pitchFamily="2" charset="-79"/>
                <a:cs typeface="Aharoni" panose="020F0502020204030204" pitchFamily="2" charset="-79"/>
              </a:rPr>
              <a:t>Evolution of Education</a:t>
            </a:r>
            <a:endParaRPr lang="en-IN" sz="3700" b="1" dirty="0">
              <a:latin typeface="Aharoni" panose="020F0502020204030204" pitchFamily="2" charset="-79"/>
              <a:cs typeface="Aharoni" panose="020F0502020204030204" pitchFamily="2" charset="-79"/>
            </a:endParaRPr>
          </a:p>
        </p:txBody>
      </p:sp>
      <p:cxnSp>
        <p:nvCxnSpPr>
          <p:cNvPr id="18" name="Straight Arrow Connector 17">
            <a:extLst>
              <a:ext uri="{FF2B5EF4-FFF2-40B4-BE49-F238E27FC236}">
                <a16:creationId xmlns:a16="http://schemas.microsoft.com/office/drawing/2014/main" id="{EEA84361-6566-BEB3-C2FF-189B0F01F3C8}"/>
              </a:ext>
            </a:extLst>
          </p:cNvPr>
          <p:cNvCxnSpPr>
            <a:cxnSpLocks/>
            <a:endCxn id="5" idx="1"/>
          </p:cNvCxnSpPr>
          <p:nvPr/>
        </p:nvCxnSpPr>
        <p:spPr>
          <a:xfrm flipV="1">
            <a:off x="4731657" y="2217890"/>
            <a:ext cx="1789599" cy="16168"/>
          </a:xfrm>
          <a:prstGeom prst="straightConnector1">
            <a:avLst/>
          </a:prstGeom>
          <a:ln w="76200">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47622B2B-CF2E-D0F0-4572-B249DC31615E}"/>
              </a:ext>
            </a:extLst>
          </p:cNvPr>
          <p:cNvCxnSpPr>
            <a:cxnSpLocks/>
            <a:stCxn id="10" idx="2"/>
          </p:cNvCxnSpPr>
          <p:nvPr/>
        </p:nvCxnSpPr>
        <p:spPr>
          <a:xfrm>
            <a:off x="8403355" y="3225974"/>
            <a:ext cx="0" cy="1115708"/>
          </a:xfrm>
          <a:prstGeom prst="straightConnector1">
            <a:avLst/>
          </a:prstGeom>
          <a:ln w="76200">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5B93386C-4371-F473-61E0-A8E6C4318D06}"/>
              </a:ext>
            </a:extLst>
          </p:cNvPr>
          <p:cNvCxnSpPr>
            <a:cxnSpLocks/>
          </p:cNvCxnSpPr>
          <p:nvPr/>
        </p:nvCxnSpPr>
        <p:spPr>
          <a:xfrm flipH="1">
            <a:off x="5633626" y="4972624"/>
            <a:ext cx="887630" cy="0"/>
          </a:xfrm>
          <a:prstGeom prst="straightConnector1">
            <a:avLst/>
          </a:prstGeom>
          <a:ln w="76200">
            <a:prstDash val="sys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8657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96A459A-1D85-28AF-FE24-137E19E49016}"/>
              </a:ext>
            </a:extLst>
          </p:cNvPr>
          <p:cNvSpPr>
            <a:spLocks noGrp="1"/>
          </p:cNvSpPr>
          <p:nvPr>
            <p:ph type="title"/>
          </p:nvPr>
        </p:nvSpPr>
        <p:spPr>
          <a:xfrm>
            <a:off x="1137034" y="609597"/>
            <a:ext cx="9392421" cy="1330841"/>
          </a:xfrm>
        </p:spPr>
        <p:txBody>
          <a:bodyPr>
            <a:normAutofit/>
          </a:bodyPr>
          <a:lstStyle/>
          <a:p>
            <a:r>
              <a:rPr lang="en-IN"/>
              <a:t>Traditional Learning </a:t>
            </a:r>
            <a:endParaRPr lang="en-IN" dirty="0"/>
          </a:p>
        </p:txBody>
      </p:sp>
      <p:sp>
        <p:nvSpPr>
          <p:cNvPr id="3" name="Content Placeholder 2">
            <a:extLst>
              <a:ext uri="{FF2B5EF4-FFF2-40B4-BE49-F238E27FC236}">
                <a16:creationId xmlns:a16="http://schemas.microsoft.com/office/drawing/2014/main" id="{EFE76E24-4E32-882B-760F-B65E877F659D}"/>
              </a:ext>
            </a:extLst>
          </p:cNvPr>
          <p:cNvSpPr>
            <a:spLocks noGrp="1"/>
          </p:cNvSpPr>
          <p:nvPr>
            <p:ph idx="1"/>
          </p:nvPr>
        </p:nvSpPr>
        <p:spPr>
          <a:xfrm>
            <a:off x="1137034" y="2198362"/>
            <a:ext cx="4958966" cy="3917773"/>
          </a:xfrm>
        </p:spPr>
        <p:txBody>
          <a:bodyPr>
            <a:normAutofit/>
          </a:bodyPr>
          <a:lstStyle/>
          <a:p>
            <a:pPr marL="0" indent="0">
              <a:buNone/>
            </a:pPr>
            <a:r>
              <a:rPr lang="en-IN" sz="1700" b="1">
                <a:latin typeface="Arial Black" panose="020B0A04020102020204" pitchFamily="34" charset="0"/>
              </a:rPr>
              <a:t>Teacher/Guru Learning </a:t>
            </a:r>
          </a:p>
          <a:p>
            <a:pPr marL="0" indent="0">
              <a:buNone/>
            </a:pPr>
            <a:r>
              <a:rPr lang="en-IN" sz="1700"/>
              <a:t>The Gurukul system dates back to </a:t>
            </a:r>
            <a:r>
              <a:rPr lang="en-IN" sz="1700" b="1"/>
              <a:t>5000 BCE</a:t>
            </a:r>
            <a:r>
              <a:rPr lang="en-IN" sz="1700"/>
              <a:t>, during the Vedic period. Derived from the Sanskrit words </a:t>
            </a:r>
            <a:r>
              <a:rPr lang="en-IN" sz="1700" b="1"/>
              <a:t>“Guru” (teacher) and “Kula” (family/home)</a:t>
            </a:r>
            <a:r>
              <a:rPr lang="en-IN" sz="1700"/>
              <a:t>, it was a </a:t>
            </a:r>
            <a:r>
              <a:rPr lang="en-IN" sz="1700" b="1"/>
              <a:t>residential schooling system</a:t>
            </a:r>
            <a:r>
              <a:rPr lang="en-IN" sz="1700"/>
              <a:t> where students lived with their Guru in an ashram-like environment.</a:t>
            </a:r>
          </a:p>
          <a:p>
            <a:pPr marL="0" indent="0">
              <a:buNone/>
            </a:pPr>
            <a:r>
              <a:rPr lang="en-IN" sz="1700"/>
              <a:t>In ancient times, there were no computers, internet, or printed books. Students learned by listening to their teachers, asking questions, and memorizing lessons. The teacher was the main source of knowledge and guided students in education, discipline, and life skills. This system was commonly known as the </a:t>
            </a:r>
            <a:r>
              <a:rPr lang="en-IN" sz="1700" b="1"/>
              <a:t>Gurukul System</a:t>
            </a:r>
            <a:r>
              <a:rPr lang="en-IN" sz="1700"/>
              <a:t>.</a:t>
            </a:r>
          </a:p>
        </p:txBody>
      </p:sp>
      <p:pic>
        <p:nvPicPr>
          <p:cNvPr id="1026" name="Picture 2" descr="The Ancient Indian Gurukul System of Education">
            <a:extLst>
              <a:ext uri="{FF2B5EF4-FFF2-40B4-BE49-F238E27FC236}">
                <a16:creationId xmlns:a16="http://schemas.microsoft.com/office/drawing/2014/main" id="{865022CA-D91C-3F0B-CAC4-129108ED50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19367" y="2464708"/>
            <a:ext cx="4788505" cy="3196327"/>
          </a:xfrm>
          <a:prstGeom prst="rect">
            <a:avLst/>
          </a:prstGeom>
          <a:noFill/>
          <a:extLst>
            <a:ext uri="{909E8E84-426E-40DD-AFC4-6F175D3DCCD1}">
              <a14:hiddenFill xmlns:a14="http://schemas.microsoft.com/office/drawing/2010/main">
                <a:solidFill>
                  <a:srgbClr val="FFFFFF"/>
                </a:solidFill>
              </a14:hiddenFill>
            </a:ext>
          </a:extLst>
        </p:spPr>
      </p:pic>
      <p:sp>
        <p:nvSpPr>
          <p:cNvPr id="1038" name="Freeform: Shape 1037">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57793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F5FAD-BD5E-F0B7-E8DA-625E4B9CE7F2}"/>
              </a:ext>
            </a:extLst>
          </p:cNvPr>
          <p:cNvSpPr>
            <a:spLocks noGrp="1"/>
          </p:cNvSpPr>
          <p:nvPr>
            <p:ph type="title"/>
          </p:nvPr>
        </p:nvSpPr>
        <p:spPr>
          <a:xfrm>
            <a:off x="838201" y="365125"/>
            <a:ext cx="5251316" cy="1807305"/>
          </a:xfrm>
        </p:spPr>
        <p:txBody>
          <a:bodyPr>
            <a:normAutofit/>
          </a:bodyPr>
          <a:lstStyle/>
          <a:p>
            <a:r>
              <a:rPr lang="en-IN" dirty="0"/>
              <a:t>Traditional Learning </a:t>
            </a:r>
          </a:p>
        </p:txBody>
      </p:sp>
      <p:sp>
        <p:nvSpPr>
          <p:cNvPr id="3" name="Content Placeholder 2">
            <a:extLst>
              <a:ext uri="{FF2B5EF4-FFF2-40B4-BE49-F238E27FC236}">
                <a16:creationId xmlns:a16="http://schemas.microsoft.com/office/drawing/2014/main" id="{FB40A234-D70E-C7B1-43E0-5B3A7525BD2F}"/>
              </a:ext>
            </a:extLst>
          </p:cNvPr>
          <p:cNvSpPr>
            <a:spLocks noGrp="1"/>
          </p:cNvSpPr>
          <p:nvPr>
            <p:ph idx="1"/>
          </p:nvPr>
        </p:nvSpPr>
        <p:spPr>
          <a:xfrm>
            <a:off x="804797" y="1984954"/>
            <a:ext cx="4619621" cy="3843666"/>
          </a:xfrm>
        </p:spPr>
        <p:txBody>
          <a:bodyPr>
            <a:normAutofit/>
          </a:bodyPr>
          <a:lstStyle/>
          <a:p>
            <a:pPr marL="0" indent="0">
              <a:buNone/>
            </a:pPr>
            <a:r>
              <a:rPr lang="en-IN" sz="2000" dirty="0">
                <a:latin typeface="Arial Black" panose="020B0A04020102020204" pitchFamily="34" charset="0"/>
              </a:rPr>
              <a:t>Book Learning</a:t>
            </a:r>
          </a:p>
          <a:p>
            <a:pPr marL="0" indent="0">
              <a:buNone/>
            </a:pPr>
            <a:r>
              <a:rPr lang="en-IN" sz="2000" dirty="0"/>
              <a:t>After the invention of printing, books became the main source of education. Students could read, write, and learn independently using textbooks. Unlike the Guru Learning system, knowledge was stored in books and could be shared with many people. This made education more organized and accessible.</a:t>
            </a:r>
          </a:p>
          <a:p>
            <a:endParaRPr lang="en-IN" sz="2000" dirty="0"/>
          </a:p>
        </p:txBody>
      </p:sp>
      <p:pic>
        <p:nvPicPr>
          <p:cNvPr id="2050" name="Picture 2" descr="Explore: A Collection of Maps &amp; Diagrams That Explain the World - Unity ...">
            <a:extLst>
              <a:ext uri="{FF2B5EF4-FFF2-40B4-BE49-F238E27FC236}">
                <a16:creationId xmlns:a16="http://schemas.microsoft.com/office/drawing/2014/main" id="{6755A350-B920-E9D6-39D6-97EB87052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 b="4824"/>
          <a:stretch>
            <a:fillRect/>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51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Library 1">
            <a:extLst>
              <a:ext uri="{FF2B5EF4-FFF2-40B4-BE49-F238E27FC236}">
                <a16:creationId xmlns:a16="http://schemas.microsoft.com/office/drawing/2014/main" id="{47022569-D385-9EA8-DB04-0BCB85A94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884" r="-1" b="-1"/>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5462C6-A3DA-BC0A-0D90-819542E8A831}"/>
              </a:ext>
            </a:extLst>
          </p:cNvPr>
          <p:cNvSpPr>
            <a:spLocks noGrp="1"/>
          </p:cNvSpPr>
          <p:nvPr>
            <p:ph type="title"/>
          </p:nvPr>
        </p:nvSpPr>
        <p:spPr>
          <a:xfrm>
            <a:off x="7531610" y="365125"/>
            <a:ext cx="3822189" cy="1899912"/>
          </a:xfrm>
        </p:spPr>
        <p:txBody>
          <a:bodyPr>
            <a:normAutofit/>
          </a:bodyPr>
          <a:lstStyle/>
          <a:p>
            <a:r>
              <a:rPr lang="en-IN" sz="4000" b="1"/>
              <a:t>Traditional Learning </a:t>
            </a:r>
          </a:p>
        </p:txBody>
      </p:sp>
      <p:sp>
        <p:nvSpPr>
          <p:cNvPr id="3" name="Content Placeholder 2">
            <a:extLst>
              <a:ext uri="{FF2B5EF4-FFF2-40B4-BE49-F238E27FC236}">
                <a16:creationId xmlns:a16="http://schemas.microsoft.com/office/drawing/2014/main" id="{7D1A9F92-A576-BBA5-2D31-C8D194EF2CE3}"/>
              </a:ext>
            </a:extLst>
          </p:cNvPr>
          <p:cNvSpPr>
            <a:spLocks noGrp="1"/>
          </p:cNvSpPr>
          <p:nvPr>
            <p:ph idx="1"/>
          </p:nvPr>
        </p:nvSpPr>
        <p:spPr>
          <a:xfrm>
            <a:off x="7531610" y="2434201"/>
            <a:ext cx="3822189" cy="3742762"/>
          </a:xfrm>
        </p:spPr>
        <p:txBody>
          <a:bodyPr>
            <a:normAutofit/>
          </a:bodyPr>
          <a:lstStyle/>
          <a:p>
            <a:pPr marL="0" indent="0">
              <a:buNone/>
            </a:pPr>
            <a:r>
              <a:rPr lang="en-IN" sz="2000">
                <a:latin typeface="Arial Black" panose="020B0A04020102020204" pitchFamily="34" charset="0"/>
              </a:rPr>
              <a:t>Library Learning </a:t>
            </a:r>
          </a:p>
          <a:p>
            <a:pPr marL="0" indent="0">
              <a:buNone/>
            </a:pPr>
            <a:r>
              <a:rPr lang="en-IN" sz="2000"/>
              <a:t>Libraries became important centers of education by providing access to books, journals, and research materials. It encouraged self-learning, research, and deeper understanding of subjects.</a:t>
            </a:r>
          </a:p>
        </p:txBody>
      </p:sp>
    </p:spTree>
    <p:extLst>
      <p:ext uri="{BB962C8B-B14F-4D97-AF65-F5344CB8AC3E}">
        <p14:creationId xmlns:p14="http://schemas.microsoft.com/office/powerpoint/2010/main" val="4193461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B4AB42-AEB4-3AA4-5858-653DD250DFDA}"/>
              </a:ext>
            </a:extLst>
          </p:cNvPr>
          <p:cNvSpPr>
            <a:spLocks noGrp="1"/>
          </p:cNvSpPr>
          <p:nvPr>
            <p:ph type="title"/>
          </p:nvPr>
        </p:nvSpPr>
        <p:spPr>
          <a:xfrm>
            <a:off x="716120" y="638629"/>
            <a:ext cx="5191194" cy="1330839"/>
          </a:xfrm>
        </p:spPr>
        <p:txBody>
          <a:bodyPr vert="horz" lIns="91440" tIns="45720" rIns="91440" bIns="45720" rtlCol="0" anchor="ctr">
            <a:normAutofit/>
          </a:bodyPr>
          <a:lstStyle/>
          <a:p>
            <a:r>
              <a:rPr lang="en-US" b="1" dirty="0"/>
              <a:t>Normal Learning</a:t>
            </a:r>
            <a:endParaRPr lang="en-US" dirty="0"/>
          </a:p>
        </p:txBody>
      </p:sp>
      <p:sp>
        <p:nvSpPr>
          <p:cNvPr id="4" name="TextBox 3">
            <a:extLst>
              <a:ext uri="{FF2B5EF4-FFF2-40B4-BE49-F238E27FC236}">
                <a16:creationId xmlns:a16="http://schemas.microsoft.com/office/drawing/2014/main" id="{F2CBDAB7-D97C-ADE5-BBFE-B705224DFE2F}"/>
              </a:ext>
            </a:extLst>
          </p:cNvPr>
          <p:cNvSpPr txBox="1"/>
          <p:nvPr/>
        </p:nvSpPr>
        <p:spPr>
          <a:xfrm>
            <a:off x="716120" y="2208616"/>
            <a:ext cx="3796126" cy="3908586"/>
          </a:xfrm>
          <a:prstGeom prst="rect">
            <a:avLst/>
          </a:prstGeom>
        </p:spPr>
        <p:txBody>
          <a:bodyPr vert="horz" lIns="91440" tIns="45720" rIns="91440" bIns="45720" rtlCol="0">
            <a:normAutofit lnSpcReduction="10000"/>
          </a:bodyPr>
          <a:lstStyle/>
          <a:p>
            <a:pPr>
              <a:lnSpc>
                <a:spcPct val="90000"/>
              </a:lnSpc>
              <a:spcAft>
                <a:spcPts val="600"/>
              </a:spcAft>
            </a:pPr>
            <a:r>
              <a:rPr lang="en-US" sz="2800" b="1" dirty="0"/>
              <a:t>Computer Learning</a:t>
            </a:r>
          </a:p>
          <a:p>
            <a:pPr indent="-228600">
              <a:lnSpc>
                <a:spcPct val="90000"/>
              </a:lnSpc>
              <a:spcAft>
                <a:spcPts val="600"/>
              </a:spcAft>
              <a:buFont typeface="Arial" panose="020B0604020202020204" pitchFamily="34" charset="0"/>
              <a:buChar char="•"/>
            </a:pPr>
            <a:r>
              <a:rPr lang="en-US" dirty="0"/>
              <a:t>Learning with the help of computers and digital technology. </a:t>
            </a:r>
          </a:p>
          <a:p>
            <a:pPr indent="-228600">
              <a:lnSpc>
                <a:spcPct val="90000"/>
              </a:lnSpc>
              <a:spcAft>
                <a:spcPts val="600"/>
              </a:spcAft>
              <a:buFont typeface="Arial" panose="020B0604020202020204" pitchFamily="34" charset="0"/>
              <a:buChar char="•"/>
            </a:pPr>
            <a:r>
              <a:rPr lang="en-US" dirty="0"/>
              <a:t>Uses educational software, CDs/DVDs, multimedia presentations, and educational games. </a:t>
            </a:r>
          </a:p>
          <a:p>
            <a:pPr indent="-228600">
              <a:lnSpc>
                <a:spcPct val="90000"/>
              </a:lnSpc>
              <a:spcAft>
                <a:spcPts val="600"/>
              </a:spcAft>
              <a:buFont typeface="Arial" panose="020B0604020202020204" pitchFamily="34" charset="0"/>
              <a:buChar char="•"/>
            </a:pPr>
            <a:r>
              <a:rPr lang="en-US" dirty="0"/>
              <a:t>Main focus: </a:t>
            </a:r>
            <a:r>
              <a:rPr lang="en-US" b="1" dirty="0"/>
              <a:t>Interactive and digital learning.</a:t>
            </a:r>
            <a:r>
              <a:rPr lang="en-US" dirty="0"/>
              <a:t> </a:t>
            </a:r>
          </a:p>
          <a:p>
            <a:pPr indent="-228600">
              <a:lnSpc>
                <a:spcPct val="90000"/>
              </a:lnSpc>
              <a:spcAft>
                <a:spcPts val="600"/>
              </a:spcAft>
              <a:buFont typeface="Arial" panose="020B0604020202020204" pitchFamily="34" charset="0"/>
              <a:buChar char="•"/>
            </a:pPr>
            <a:r>
              <a:rPr lang="en-US" b="1" dirty="0"/>
              <a:t>Example:</a:t>
            </a:r>
            <a:br>
              <a:rPr lang="en-US" dirty="0"/>
            </a:br>
            <a:r>
              <a:rPr lang="en-US" dirty="0"/>
              <a:t>Using a computer to learn Mathematics through educational software, practicing typing, or studying from a CD/DVD course. </a:t>
            </a:r>
          </a:p>
        </p:txBody>
      </p:sp>
      <p:pic>
        <p:nvPicPr>
          <p:cNvPr id="5" name="Picture 4">
            <a:extLst>
              <a:ext uri="{FF2B5EF4-FFF2-40B4-BE49-F238E27FC236}">
                <a16:creationId xmlns:a16="http://schemas.microsoft.com/office/drawing/2014/main" id="{F906AEC6-7A18-0827-952B-AB8C8046FC33}"/>
              </a:ext>
            </a:extLst>
          </p:cNvPr>
          <p:cNvPicPr>
            <a:picLocks noChangeAspect="1"/>
          </p:cNvPicPr>
          <p:nvPr/>
        </p:nvPicPr>
        <p:blipFill>
          <a:blip r:embed="rId2">
            <a:extLst>
              <a:ext uri="{28A0092B-C50C-407E-A947-70E740481C1C}">
                <a14:useLocalDpi xmlns:a14="http://schemas.microsoft.com/office/drawing/2010/main" val="0"/>
              </a:ext>
            </a:extLst>
          </a:blip>
          <a:srcRect l="1923" r="18858"/>
          <a:stretch>
            <a:fillRect/>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1587337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217</TotalTime>
  <Words>580</Words>
  <Application>Microsoft Office PowerPoint</Application>
  <PresentationFormat>Widescreen</PresentationFormat>
  <Paragraphs>64</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AI IN EDUCATION</vt:lpstr>
      <vt:lpstr>INTRODUCTION</vt:lpstr>
      <vt:lpstr>TYPES OF  EDUCATION </vt:lpstr>
      <vt:lpstr>PowerPoint Presentation</vt:lpstr>
      <vt:lpstr>PowerPoint Presentation</vt:lpstr>
      <vt:lpstr>Traditional Learning </vt:lpstr>
      <vt:lpstr>Traditional Learning </vt:lpstr>
      <vt:lpstr>Traditional Learning </vt:lpstr>
      <vt:lpstr>Normal Learning</vt:lpstr>
      <vt:lpstr>INTERNET &amp; ONLINE LEARNING</vt:lpstr>
      <vt:lpstr>AI Learning</vt:lpstr>
      <vt:lpstr>Future AI Education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IN EDUCATION</dc:title>
  <dc:creator>tamilsaravanan798@gmail.com</dc:creator>
  <cp:lastModifiedBy>Tamilarasi S</cp:lastModifiedBy>
  <cp:revision>9</cp:revision>
  <dcterms:created xsi:type="dcterms:W3CDTF">2026-06-08T23:16:00Z</dcterms:created>
  <dcterms:modified xsi:type="dcterms:W3CDTF">2026-07-08T04:09:11Z</dcterms:modified>
</cp:coreProperties>
</file>