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12192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2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Predicted Demand Index</c:v>
                </c:pt>
              </c:strCache>
            </c:strRef>
          </c:tx>
          <c:spPr>
            <a:ln w="38100" cap="flat">
              <a:solidFill>
                <a:srgbClr val="0F6E6B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0F6E6B"/>
              </a:solidFill>
              <a:ln w="9525" cap="flat">
                <a:solidFill>
                  <a:srgbClr val="0F6E6B"/>
                </a:solidFill>
                <a:prstDash val="solid"/>
                <a:round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35</c:v>
                </c:pt>
                <c:pt idx="1">
                  <c:v>32</c:v>
                </c:pt>
                <c:pt idx="2">
                  <c:v>34</c:v>
                </c:pt>
                <c:pt idx="3">
                  <c:v>38</c:v>
                </c:pt>
                <c:pt idx="4">
                  <c:v>40</c:v>
                </c:pt>
                <c:pt idx="5">
                  <c:v>42</c:v>
                </c:pt>
                <c:pt idx="6">
                  <c:v>50</c:v>
                </c:pt>
                <c:pt idx="7">
                  <c:v>68</c:v>
                </c:pt>
                <c:pt idx="8">
                  <c:v>60</c:v>
                </c:pt>
                <c:pt idx="9">
                  <c:v>78</c:v>
                </c:pt>
                <c:pt idx="10">
                  <c:v>92</c:v>
                </c:pt>
                <c:pt idx="11">
                  <c:v>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F52-4D3C-AF6B-32FA6D5FA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8A7B71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9525" cap="flat">
              <a:solidFill>
                <a:srgbClr val="EFE7DC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8A7B71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 on Hand</c:v>
                </c:pt>
              </c:strCache>
            </c:strRef>
          </c:tx>
          <c:spPr>
            <a:solidFill>
              <a:srgbClr val="C97C2A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>
                    <a:solidFill>
                      <a:srgbClr val="3E2723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Cones</c:v>
                </c:pt>
                <c:pt idx="1">
                  <c:v>Cups</c:v>
                </c:pt>
                <c:pt idx="2">
                  <c:v>Sticks</c:v>
                </c:pt>
                <c:pt idx="3">
                  <c:v>Combo Packs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120</c:v>
                </c:pt>
                <c:pt idx="1">
                  <c:v>95</c:v>
                </c:pt>
                <c:pt idx="2">
                  <c:v>150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2F-4E36-805C-B00C547873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8A7B71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9525" cap="flat">
              <a:solidFill>
                <a:srgbClr val="EFE7DC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8A7B71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88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320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640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546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604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6532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570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785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9565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47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233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521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610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116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17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949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673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808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6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E2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5592928" y="1051560"/>
            <a:ext cx="1005840" cy="1005840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504" y="1323137"/>
            <a:ext cx="462686" cy="46268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0" y="2331720"/>
            <a:ext cx="121916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2743200"/>
            <a:ext cx="9997135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Artificial Intelligence in E-Commerce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highlight>
                  <a:srgbClr val="008000"/>
                </a:highlight>
                <a:latin typeface="Cambria" pitchFamily="34" charset="0"/>
                <a:ea typeface="Cambria" pitchFamily="34" charset="-122"/>
              </a:rPr>
              <a:t>A case study on compressed </a:t>
            </a:r>
            <a:r>
              <a:rPr lang="en-US" sz="2400" b="1" dirty="0" err="1">
                <a:solidFill>
                  <a:srgbClr val="FFFFFF"/>
                </a:solidFill>
                <a:highlight>
                  <a:srgbClr val="008000"/>
                </a:highlight>
                <a:latin typeface="Cambria" pitchFamily="34" charset="0"/>
                <a:ea typeface="Cambria" pitchFamily="34" charset="-122"/>
              </a:rPr>
              <a:t>Sambrani</a:t>
            </a:r>
            <a:endParaRPr lang="en-US" sz="2400" b="1" dirty="0">
              <a:solidFill>
                <a:srgbClr val="FFFFFF"/>
              </a:solidFill>
              <a:highlight>
                <a:srgbClr val="008000"/>
              </a:highlight>
              <a:latin typeface="Cambria" pitchFamily="34" charset="0"/>
              <a:ea typeface="Cambria" pitchFamily="34" charset="-122"/>
            </a:endParaRPr>
          </a:p>
          <a:p>
            <a:pPr marL="0" indent="0" algn="ctr">
              <a:buNone/>
            </a:pPr>
            <a:endParaRPr lang="en-US" sz="2400" dirty="0">
              <a:highlight>
                <a:srgbClr val="008000"/>
              </a:highlight>
            </a:endParaRPr>
          </a:p>
        </p:txBody>
      </p:sp>
      <p:sp>
        <p:nvSpPr>
          <p:cNvPr id="8" name="Text 5"/>
          <p:cNvSpPr/>
          <p:nvPr/>
        </p:nvSpPr>
        <p:spPr>
          <a:xfrm>
            <a:off x="1097280" y="3886200"/>
            <a:ext cx="99971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838FD-FE40-C12A-9393-3BAD023A69C0}"/>
              </a:ext>
            </a:extLst>
          </p:cNvPr>
          <p:cNvSpPr txBox="1"/>
          <p:nvPr/>
        </p:nvSpPr>
        <p:spPr>
          <a:xfrm>
            <a:off x="366006" y="4897901"/>
            <a:ext cx="73595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NAME :</a:t>
            </a:r>
            <a:r>
              <a:rPr lang="en-US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        </a:t>
            </a:r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S.KOMALA</a:t>
            </a:r>
          </a:p>
          <a:p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COLLEGE :   S.S.K.V COLLEGE OF ARTS AND SCIENCE FOR WOMEN</a:t>
            </a:r>
          </a:p>
          <a:p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YEAR :           II</a:t>
            </a:r>
          </a:p>
          <a:p>
            <a:r>
              <a:rPr lang="en-US" sz="1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REGISTER NUMBER :    212402292</a:t>
            </a:r>
          </a:p>
          <a:p>
            <a:r>
              <a:rPr lang="en-US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EMAIL ID :     komalasekar2007@gmail.com</a:t>
            </a:r>
            <a:endParaRPr lang="en-US" sz="1800" b="1" dirty="0">
              <a:solidFill>
                <a:srgbClr val="FFFFFF"/>
              </a:solidFill>
              <a:latin typeface="Cambria" pitchFamily="34" charset="0"/>
              <a:ea typeface="Cambria" pitchFamily="34" charset="-122"/>
              <a:cs typeface="Cambria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Fraud Detection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640080" y="1417320"/>
            <a:ext cx="10911535" cy="1920240"/>
          </a:xfrm>
          <a:prstGeom prst="roundRect">
            <a:avLst>
              <a:gd name="adj" fmla="val 4286"/>
            </a:avLst>
          </a:prstGeom>
          <a:solidFill>
            <a:srgbClr val="F4ECE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1005840" y="1783080"/>
            <a:ext cx="1188720" cy="118872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794" y="2104034"/>
            <a:ext cx="546811" cy="54681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468880" y="1691640"/>
            <a:ext cx="871697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flags suspicious payments in real time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2468880" y="2240280"/>
            <a:ext cx="871697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3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Unusual transaction patterns are caught the moment they happen — often before a human ever notices.</a:t>
            </a:r>
            <a:endParaRPr lang="en-US" sz="1350" dirty="0"/>
          </a:p>
        </p:txBody>
      </p:sp>
      <p:sp>
        <p:nvSpPr>
          <p:cNvPr id="8" name="Shape 5"/>
          <p:cNvSpPr/>
          <p:nvPr/>
        </p:nvSpPr>
        <p:spPr>
          <a:xfrm>
            <a:off x="640080" y="3703320"/>
            <a:ext cx="3393338" cy="2194560"/>
          </a:xfrm>
          <a:prstGeom prst="roundRect">
            <a:avLst>
              <a:gd name="adj" fmla="val 3750"/>
            </a:avLst>
          </a:prstGeom>
          <a:solidFill>
            <a:srgbClr val="FFFFFF"/>
          </a:solidFill>
          <a:ln/>
          <a:effectLst>
            <a:outerShdw blurRad="88900" dist="3810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9" name="Shape 6"/>
          <p:cNvSpPr/>
          <p:nvPr/>
        </p:nvSpPr>
        <p:spPr>
          <a:xfrm>
            <a:off x="1989277" y="3977640"/>
            <a:ext cx="694944" cy="694944"/>
          </a:xfrm>
          <a:prstGeom prst="ellipse">
            <a:avLst/>
          </a:prstGeom>
          <a:solidFill>
            <a:srgbClr val="0F6E6B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912" y="4165275"/>
            <a:ext cx="319674" cy="31967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22960" y="4800600"/>
            <a:ext cx="302757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Protects Customers</a:t>
            </a:r>
            <a:endParaRPr lang="en-US" sz="1350" dirty="0"/>
          </a:p>
        </p:txBody>
      </p:sp>
      <p:sp>
        <p:nvSpPr>
          <p:cNvPr id="12" name="Text 8"/>
          <p:cNvSpPr/>
          <p:nvPr/>
        </p:nvSpPr>
        <p:spPr>
          <a:xfrm>
            <a:off x="868680" y="5184648"/>
            <a:ext cx="293613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Shields buyers from stolen cards and fake accounts.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4399178" y="3703320"/>
            <a:ext cx="3393338" cy="2194560"/>
          </a:xfrm>
          <a:prstGeom prst="roundRect">
            <a:avLst>
              <a:gd name="adj" fmla="val 3750"/>
            </a:avLst>
          </a:prstGeom>
          <a:solidFill>
            <a:srgbClr val="FFFFFF"/>
          </a:solidFill>
          <a:ln/>
          <a:effectLst>
            <a:outerShdw blurRad="88900" dist="3810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4" name="Shape 10"/>
          <p:cNvSpPr/>
          <p:nvPr/>
        </p:nvSpPr>
        <p:spPr>
          <a:xfrm>
            <a:off x="5748376" y="3977640"/>
            <a:ext cx="694944" cy="694944"/>
          </a:xfrm>
          <a:prstGeom prst="ellipse">
            <a:avLst/>
          </a:prstGeom>
          <a:solidFill>
            <a:srgbClr val="0F6E6B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010" y="4165275"/>
            <a:ext cx="319674" cy="319674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582058" y="4800600"/>
            <a:ext cx="302757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Secure Transactions</a:t>
            </a:r>
            <a:endParaRPr lang="en-US" sz="1350" dirty="0"/>
          </a:p>
        </p:txBody>
      </p:sp>
      <p:sp>
        <p:nvSpPr>
          <p:cNvPr id="17" name="Text 12"/>
          <p:cNvSpPr/>
          <p:nvPr/>
        </p:nvSpPr>
        <p:spPr>
          <a:xfrm>
            <a:off x="4627778" y="5184648"/>
            <a:ext cx="293613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Keeps every payment on the platform safe and trusted.</a:t>
            </a:r>
            <a:endParaRPr lang="en-US" sz="1100" dirty="0"/>
          </a:p>
        </p:txBody>
      </p:sp>
      <p:sp>
        <p:nvSpPr>
          <p:cNvPr id="18" name="Shape 13"/>
          <p:cNvSpPr/>
          <p:nvPr/>
        </p:nvSpPr>
        <p:spPr>
          <a:xfrm>
            <a:off x="8158277" y="3703320"/>
            <a:ext cx="3393338" cy="2194560"/>
          </a:xfrm>
          <a:prstGeom prst="roundRect">
            <a:avLst>
              <a:gd name="adj" fmla="val 3750"/>
            </a:avLst>
          </a:prstGeom>
          <a:solidFill>
            <a:srgbClr val="FFFFFF"/>
          </a:solidFill>
          <a:ln/>
          <a:effectLst>
            <a:outerShdw blurRad="88900" dist="3810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en-IN"/>
          </a:p>
        </p:txBody>
      </p:sp>
      <p:sp>
        <p:nvSpPr>
          <p:cNvPr id="19" name="Shape 14"/>
          <p:cNvSpPr/>
          <p:nvPr/>
        </p:nvSpPr>
        <p:spPr>
          <a:xfrm>
            <a:off x="9507474" y="3977640"/>
            <a:ext cx="694944" cy="694944"/>
          </a:xfrm>
          <a:prstGeom prst="ellipse">
            <a:avLst/>
          </a:prstGeom>
          <a:solidFill>
            <a:srgbClr val="0F6E6B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5109" y="4165275"/>
            <a:ext cx="319674" cy="319674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8341157" y="4800600"/>
            <a:ext cx="302757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Detects Anomalies</a:t>
            </a:r>
            <a:endParaRPr lang="en-US" sz="1350" dirty="0"/>
          </a:p>
        </p:txBody>
      </p:sp>
      <p:sp>
        <p:nvSpPr>
          <p:cNvPr id="22" name="Text 16"/>
          <p:cNvSpPr/>
          <p:nvPr/>
        </p:nvSpPr>
        <p:spPr>
          <a:xfrm>
            <a:off x="8386877" y="5184648"/>
            <a:ext cx="293613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1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Spots patterns a human reviewer could easily miss.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Digital Marketing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2103120" y="1965960"/>
            <a:ext cx="1005840" cy="1005840"/>
          </a:xfrm>
          <a:prstGeom prst="ellipse">
            <a:avLst/>
          </a:prstGeom>
          <a:solidFill>
            <a:schemeClr val="tx1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97" y="2237537"/>
            <a:ext cx="462686" cy="46268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 3"/>
          <p:cNvSpPr/>
          <p:nvPr/>
        </p:nvSpPr>
        <p:spPr>
          <a:xfrm>
            <a:off x="914400" y="3246120"/>
            <a:ext cx="3383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latin typeface="Cambria" pitchFamily="34" charset="0"/>
                <a:ea typeface="Cambria" pitchFamily="34" charset="-122"/>
                <a:cs typeface="Cambria" pitchFamily="34" charset="-120"/>
              </a:rPr>
              <a:t>Reaching the Right Customer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1005840" y="3931920"/>
            <a:ext cx="32004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125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AI uses customer data to make every marketing rupee work harder.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5029200" y="1600200"/>
            <a:ext cx="6522415" cy="1280160"/>
          </a:xfrm>
          <a:prstGeom prst="roundRect">
            <a:avLst>
              <a:gd name="adj" fmla="val 6429"/>
            </a:avLst>
          </a:prstGeom>
          <a:solidFill>
            <a:srgbClr val="F4ECE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Shape 6"/>
          <p:cNvSpPr/>
          <p:nvPr/>
        </p:nvSpPr>
        <p:spPr>
          <a:xfrm>
            <a:off x="5257800" y="1965960"/>
            <a:ext cx="548640" cy="54864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933" y="2114093"/>
            <a:ext cx="252374" cy="25237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943600" y="1737360"/>
            <a:ext cx="54251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Personalised Ads</a:t>
            </a:r>
            <a:endParaRPr lang="en-US" sz="1450" dirty="0"/>
          </a:p>
        </p:txBody>
      </p:sp>
      <p:sp>
        <p:nvSpPr>
          <p:cNvPr id="12" name="Text 8"/>
          <p:cNvSpPr/>
          <p:nvPr/>
        </p:nvSpPr>
        <p:spPr>
          <a:xfrm>
            <a:off x="5943600" y="2130552"/>
            <a:ext cx="54251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Shows each customer fragrances they are most likely to buy.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5029200" y="3063240"/>
            <a:ext cx="6522415" cy="1280160"/>
          </a:xfrm>
          <a:prstGeom prst="roundRect">
            <a:avLst>
              <a:gd name="adj" fmla="val 6429"/>
            </a:avLst>
          </a:prstGeom>
          <a:solidFill>
            <a:srgbClr val="F4ECE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Shape 10"/>
          <p:cNvSpPr/>
          <p:nvPr/>
        </p:nvSpPr>
        <p:spPr>
          <a:xfrm>
            <a:off x="5257800" y="3429000"/>
            <a:ext cx="548640" cy="54864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933" y="3577133"/>
            <a:ext cx="252374" cy="252374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943600" y="3200400"/>
            <a:ext cx="54251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Email Campaigns</a:t>
            </a:r>
            <a:endParaRPr lang="en-US" sz="1450" dirty="0"/>
          </a:p>
        </p:txBody>
      </p:sp>
      <p:sp>
        <p:nvSpPr>
          <p:cNvPr id="17" name="Text 12"/>
          <p:cNvSpPr/>
          <p:nvPr/>
        </p:nvSpPr>
        <p:spPr>
          <a:xfrm>
            <a:off x="5943600" y="3593592"/>
            <a:ext cx="54251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Sends timely offers around festivals and re-stock reminders.</a:t>
            </a:r>
            <a:endParaRPr lang="en-US" sz="1150" dirty="0"/>
          </a:p>
        </p:txBody>
      </p:sp>
      <p:sp>
        <p:nvSpPr>
          <p:cNvPr id="18" name="Shape 13"/>
          <p:cNvSpPr/>
          <p:nvPr/>
        </p:nvSpPr>
        <p:spPr>
          <a:xfrm>
            <a:off x="5029200" y="4526280"/>
            <a:ext cx="6522415" cy="1280160"/>
          </a:xfrm>
          <a:prstGeom prst="roundRect">
            <a:avLst>
              <a:gd name="adj" fmla="val 6429"/>
            </a:avLst>
          </a:prstGeom>
          <a:solidFill>
            <a:srgbClr val="F4ECE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9" name="Shape 14"/>
          <p:cNvSpPr/>
          <p:nvPr/>
        </p:nvSpPr>
        <p:spPr>
          <a:xfrm>
            <a:off x="5257800" y="4892040"/>
            <a:ext cx="548640" cy="54864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933" y="5040173"/>
            <a:ext cx="252374" cy="252374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5943600" y="4663440"/>
            <a:ext cx="54251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Customer Targeting</a:t>
            </a:r>
            <a:endParaRPr lang="en-US" sz="1450" dirty="0"/>
          </a:p>
        </p:txBody>
      </p:sp>
      <p:sp>
        <p:nvSpPr>
          <p:cNvPr id="22" name="Text 16"/>
          <p:cNvSpPr/>
          <p:nvPr/>
        </p:nvSpPr>
        <p:spPr>
          <a:xfrm>
            <a:off x="5943600" y="5056632"/>
            <a:ext cx="54251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Groups shoppers by habits so promotions reach the right audience.</a:t>
            </a:r>
            <a:endParaRPr lang="en-US" sz="1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Benefits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640080" y="1508760"/>
            <a:ext cx="5272888" cy="2057400"/>
          </a:xfrm>
          <a:prstGeom prst="roundRect">
            <a:avLst>
              <a:gd name="adj" fmla="val 4000"/>
            </a:avLst>
          </a:prstGeom>
          <a:solidFill>
            <a:srgbClr val="F4ECE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960120" y="2171700"/>
            <a:ext cx="731520" cy="73152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" y="2369210"/>
            <a:ext cx="336499" cy="33649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874520" y="1828800"/>
            <a:ext cx="38098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Better Experience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874520" y="2286000"/>
            <a:ext cx="380984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Smoother, more personal shopping journeys for every customer.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6278728" y="1508760"/>
            <a:ext cx="5272888" cy="2057400"/>
          </a:xfrm>
          <a:prstGeom prst="roundRect">
            <a:avLst>
              <a:gd name="adj" fmla="val 4000"/>
            </a:avLst>
          </a:prstGeom>
          <a:solidFill>
            <a:srgbClr val="F4ECE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Shape 6"/>
          <p:cNvSpPr/>
          <p:nvPr/>
        </p:nvSpPr>
        <p:spPr>
          <a:xfrm>
            <a:off x="6598768" y="2171700"/>
            <a:ext cx="731520" cy="73152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278" y="2369210"/>
            <a:ext cx="336499" cy="336499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513168" y="1828800"/>
            <a:ext cx="38098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Higher Sales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7513168" y="2286000"/>
            <a:ext cx="380984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Smarter recommendations and targeted ads turn browsers into buyers.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640080" y="3840480"/>
            <a:ext cx="5272888" cy="2057400"/>
          </a:xfrm>
          <a:prstGeom prst="roundRect">
            <a:avLst>
              <a:gd name="adj" fmla="val 4000"/>
            </a:avLst>
          </a:prstGeom>
          <a:solidFill>
            <a:srgbClr val="F4ECE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Shape 10"/>
          <p:cNvSpPr/>
          <p:nvPr/>
        </p:nvSpPr>
        <p:spPr>
          <a:xfrm>
            <a:off x="960120" y="4503420"/>
            <a:ext cx="731520" cy="73152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" y="4700930"/>
            <a:ext cx="336499" cy="336499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874520" y="4160520"/>
            <a:ext cx="38098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Lower Costs</a:t>
            </a:r>
            <a:endParaRPr lang="en-US" sz="1600" dirty="0"/>
          </a:p>
        </p:txBody>
      </p:sp>
      <p:sp>
        <p:nvSpPr>
          <p:cNvPr id="17" name="Text 12"/>
          <p:cNvSpPr/>
          <p:nvPr/>
        </p:nvSpPr>
        <p:spPr>
          <a:xfrm>
            <a:off x="1874520" y="4617720"/>
            <a:ext cx="380984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reduces manual work and day-to-day overhead.</a:t>
            </a:r>
            <a:endParaRPr lang="en-US" sz="1200" dirty="0"/>
          </a:p>
        </p:txBody>
      </p:sp>
      <p:sp>
        <p:nvSpPr>
          <p:cNvPr id="18" name="Shape 13"/>
          <p:cNvSpPr/>
          <p:nvPr/>
        </p:nvSpPr>
        <p:spPr>
          <a:xfrm>
            <a:off x="6278728" y="3840480"/>
            <a:ext cx="5272888" cy="2057400"/>
          </a:xfrm>
          <a:prstGeom prst="roundRect">
            <a:avLst>
              <a:gd name="adj" fmla="val 4000"/>
            </a:avLst>
          </a:prstGeom>
          <a:solidFill>
            <a:srgbClr val="F4ECE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9" name="Shape 14"/>
          <p:cNvSpPr/>
          <p:nvPr/>
        </p:nvSpPr>
        <p:spPr>
          <a:xfrm>
            <a:off x="6598768" y="4503420"/>
            <a:ext cx="731520" cy="73152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278" y="4700930"/>
            <a:ext cx="336499" cy="336499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513168" y="4160520"/>
            <a:ext cx="38098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Business Growth</a:t>
            </a:r>
            <a:endParaRPr lang="en-US" sz="1600" dirty="0"/>
          </a:p>
        </p:txBody>
      </p:sp>
      <p:sp>
        <p:nvSpPr>
          <p:cNvPr id="22" name="Text 16"/>
          <p:cNvSpPr/>
          <p:nvPr/>
        </p:nvSpPr>
        <p:spPr>
          <a:xfrm>
            <a:off x="7513168" y="4617720"/>
            <a:ext cx="380984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Data-driven decisions help the business expand into new markets.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Challenges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640080" y="1508760"/>
            <a:ext cx="5272888" cy="2057400"/>
          </a:xfrm>
          <a:prstGeom prst="roundRect">
            <a:avLst>
              <a:gd name="adj" fmla="val 4000"/>
            </a:avLst>
          </a:prstGeom>
          <a:solidFill>
            <a:srgbClr val="EFDFC4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" name="Shape 2"/>
          <p:cNvSpPr/>
          <p:nvPr/>
        </p:nvSpPr>
        <p:spPr>
          <a:xfrm>
            <a:off x="960120" y="2171700"/>
            <a:ext cx="731520" cy="73152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" y="2369210"/>
            <a:ext cx="336499" cy="33649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874520" y="1828800"/>
            <a:ext cx="38098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Privacy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874520" y="2286000"/>
            <a:ext cx="380984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Collecting customer data raises concerns that must be handled responsibly.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6278728" y="1508760"/>
            <a:ext cx="5272888" cy="2057400"/>
          </a:xfrm>
          <a:prstGeom prst="roundRect">
            <a:avLst>
              <a:gd name="adj" fmla="val 4000"/>
            </a:avLst>
          </a:prstGeom>
          <a:solidFill>
            <a:srgbClr val="EFDFC4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Shape 6"/>
          <p:cNvSpPr/>
          <p:nvPr/>
        </p:nvSpPr>
        <p:spPr>
          <a:xfrm>
            <a:off x="6598768" y="2171700"/>
            <a:ext cx="731520" cy="73152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278" y="2369210"/>
            <a:ext cx="336499" cy="336499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513168" y="1828800"/>
            <a:ext cx="38098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Cost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7513168" y="2286000"/>
            <a:ext cx="380984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AI tools needs upfront investment in technology and training.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640080" y="3840480"/>
            <a:ext cx="5272888" cy="2057400"/>
          </a:xfrm>
          <a:prstGeom prst="roundRect">
            <a:avLst>
              <a:gd name="adj" fmla="val 4000"/>
            </a:avLst>
          </a:prstGeom>
          <a:solidFill>
            <a:srgbClr val="EFDFC4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4" name="Shape 10"/>
          <p:cNvSpPr/>
          <p:nvPr/>
        </p:nvSpPr>
        <p:spPr>
          <a:xfrm>
            <a:off x="960120" y="4503420"/>
            <a:ext cx="731520" cy="73152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" y="4700930"/>
            <a:ext cx="336499" cy="336499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874520" y="4160520"/>
            <a:ext cx="38098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Skilled Employees</a:t>
            </a:r>
            <a:endParaRPr lang="en-US" sz="1600" dirty="0"/>
          </a:p>
        </p:txBody>
      </p:sp>
      <p:sp>
        <p:nvSpPr>
          <p:cNvPr id="17" name="Text 12"/>
          <p:cNvSpPr/>
          <p:nvPr/>
        </p:nvSpPr>
        <p:spPr>
          <a:xfrm>
            <a:off x="1874520" y="4617720"/>
            <a:ext cx="380984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Running AI systems needs people trained to manage and interpret them.</a:t>
            </a:r>
            <a:endParaRPr lang="en-US" sz="1200" dirty="0"/>
          </a:p>
        </p:txBody>
      </p:sp>
      <p:sp>
        <p:nvSpPr>
          <p:cNvPr id="18" name="Shape 13"/>
          <p:cNvSpPr/>
          <p:nvPr/>
        </p:nvSpPr>
        <p:spPr>
          <a:xfrm>
            <a:off x="6278728" y="3840480"/>
            <a:ext cx="5272888" cy="2057400"/>
          </a:xfrm>
          <a:prstGeom prst="roundRect">
            <a:avLst>
              <a:gd name="adj" fmla="val 4000"/>
            </a:avLst>
          </a:prstGeom>
          <a:solidFill>
            <a:srgbClr val="EFDFC4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9" name="Shape 14"/>
          <p:cNvSpPr/>
          <p:nvPr/>
        </p:nvSpPr>
        <p:spPr>
          <a:xfrm>
            <a:off x="6598768" y="4503420"/>
            <a:ext cx="731520" cy="73152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278" y="4700930"/>
            <a:ext cx="336499" cy="336499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513168" y="4160520"/>
            <a:ext cx="380984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Data Quality</a:t>
            </a:r>
            <a:endParaRPr lang="en-US" sz="1600" dirty="0"/>
          </a:p>
        </p:txBody>
      </p:sp>
      <p:sp>
        <p:nvSpPr>
          <p:cNvPr id="22" name="Text 16"/>
          <p:cNvSpPr/>
          <p:nvPr/>
        </p:nvSpPr>
        <p:spPr>
          <a:xfrm>
            <a:off x="7513168" y="4617720"/>
            <a:ext cx="380984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is only as good as the data it learns from — poor data gives poor results.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Future Trends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640080" y="1188720"/>
            <a:ext cx="109115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7A6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AI in e-commerce is heading next.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1097280" y="2788920"/>
            <a:ext cx="9997135" cy="0"/>
          </a:xfrm>
          <a:prstGeom prst="line">
            <a:avLst/>
          </a:prstGeom>
          <a:noFill/>
          <a:ln w="25400">
            <a:solidFill>
              <a:srgbClr val="D9C9B8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5" name="Shape 3"/>
          <p:cNvSpPr/>
          <p:nvPr/>
        </p:nvSpPr>
        <p:spPr>
          <a:xfrm>
            <a:off x="713232" y="2404872"/>
            <a:ext cx="768096" cy="768096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18" y="2612258"/>
            <a:ext cx="353324" cy="35332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-137161" y="3221614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Assistants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02920" y="3840480"/>
            <a:ext cx="24688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Smarter, conversational shopping helpers for every customer.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4045610" y="2404872"/>
            <a:ext cx="768096" cy="768096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996" y="2612258"/>
            <a:ext cx="353324" cy="353324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195218" y="3250693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Voice Commerce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3371880" y="3840480"/>
            <a:ext cx="24688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Shopping by simply speaking to a smart device.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7377989" y="2404872"/>
            <a:ext cx="768096" cy="768096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375" y="2612258"/>
            <a:ext cx="353324" cy="353324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527597" y="3310832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Predictive Analytics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6704259" y="3792170"/>
            <a:ext cx="24688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Anticipating what customers need before they ask.</a:t>
            </a:r>
            <a:endParaRPr lang="en-US" sz="1150" dirty="0"/>
          </a:p>
        </p:txBody>
      </p:sp>
      <p:sp>
        <p:nvSpPr>
          <p:cNvPr id="20" name="Shape 15"/>
          <p:cNvSpPr/>
          <p:nvPr/>
        </p:nvSpPr>
        <p:spPr>
          <a:xfrm>
            <a:off x="10710367" y="2404872"/>
            <a:ext cx="768096" cy="768096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7753" y="2612258"/>
            <a:ext cx="353324" cy="353324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9796835" y="3315048"/>
            <a:ext cx="2468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Global Reach</a:t>
            </a:r>
            <a:endParaRPr lang="en-US" sz="1400" dirty="0"/>
          </a:p>
        </p:txBody>
      </p:sp>
      <p:sp>
        <p:nvSpPr>
          <p:cNvPr id="24" name="Text 18"/>
          <p:cNvSpPr/>
          <p:nvPr/>
        </p:nvSpPr>
        <p:spPr>
          <a:xfrm>
            <a:off x="9683313" y="3820305"/>
            <a:ext cx="24688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Reaching customers across countries, currencies and languages.</a:t>
            </a:r>
            <a:endParaRPr lang="en-US" sz="11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3E2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5638648" y="685800"/>
            <a:ext cx="914400" cy="914400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536" y="932688"/>
            <a:ext cx="420624" cy="42062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11680" y="2514600"/>
            <a:ext cx="8168335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30000"/>
              </a:lnSpc>
              <a:buNone/>
            </a:pP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-175998" y="2514600"/>
            <a:ext cx="12191695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C97C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Thank You!</a:t>
            </a:r>
            <a:endParaRPr lang="en-US"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FE204F-1B52-6059-610E-F57D7265084F}"/>
              </a:ext>
            </a:extLst>
          </p:cNvPr>
          <p:cNvSpPr/>
          <p:nvPr/>
        </p:nvSpPr>
        <p:spPr>
          <a:xfrm>
            <a:off x="8386877" y="2239108"/>
            <a:ext cx="3119018" cy="31535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4ABE45-67BE-E9BB-81F0-118E5A0C7356}"/>
              </a:ext>
            </a:extLst>
          </p:cNvPr>
          <p:cNvSpPr/>
          <p:nvPr/>
        </p:nvSpPr>
        <p:spPr>
          <a:xfrm>
            <a:off x="4459645" y="2227385"/>
            <a:ext cx="3287151" cy="31535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81DAE4-FAD4-8EF8-EF76-7AFDC2358B57}"/>
              </a:ext>
            </a:extLst>
          </p:cNvPr>
          <p:cNvSpPr/>
          <p:nvPr/>
        </p:nvSpPr>
        <p:spPr>
          <a:xfrm>
            <a:off x="640080" y="2227385"/>
            <a:ext cx="3287151" cy="31535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723D0C-0E3E-D1F5-684C-82B3FA3C8DEB}"/>
              </a:ext>
            </a:extLst>
          </p:cNvPr>
          <p:cNvSpPr/>
          <p:nvPr/>
        </p:nvSpPr>
        <p:spPr>
          <a:xfrm>
            <a:off x="-153" y="0"/>
            <a:ext cx="12192000" cy="16517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 0"/>
          <p:cNvSpPr/>
          <p:nvPr/>
        </p:nvSpPr>
        <p:spPr>
          <a:xfrm>
            <a:off x="411480" y="552221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34" charset="0"/>
                <a:ea typeface="Cambria" pitchFamily="34" charset="-122"/>
                <a:cs typeface="Cambria" pitchFamily="34" charset="-120"/>
              </a:rPr>
              <a:t>INTRODUCTION</a:t>
            </a:r>
            <a:endParaRPr lang="en-US" sz="3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635" y="2341099"/>
            <a:ext cx="973948" cy="8805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7" name="Text 4"/>
          <p:cNvSpPr/>
          <p:nvPr/>
        </p:nvSpPr>
        <p:spPr>
          <a:xfrm>
            <a:off x="868680" y="3429000"/>
            <a:ext cx="293613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ysClr val="windowText" lastClr="00000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is AI?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914400" y="3931920"/>
            <a:ext cx="2844698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50" dirty="0">
                <a:solidFill>
                  <a:sysClr val="windowText" lastClr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Artificial Intelligence is the ability of computer systems to learn, reason and make decisions — much like a human would.</a:t>
            </a:r>
            <a:endParaRPr lang="en-US" sz="1250" dirty="0">
              <a:solidFill>
                <a:sysClr val="windowText" lastClr="000000"/>
              </a:solidFill>
            </a:endParaRPr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868" y="2366953"/>
            <a:ext cx="1100704" cy="96537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 8"/>
          <p:cNvSpPr/>
          <p:nvPr/>
        </p:nvSpPr>
        <p:spPr>
          <a:xfrm>
            <a:off x="4627778" y="3429000"/>
            <a:ext cx="293613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ysClr val="windowText" lastClr="00000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What is E-Commerce?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 9"/>
          <p:cNvSpPr/>
          <p:nvPr/>
        </p:nvSpPr>
        <p:spPr>
          <a:xfrm>
            <a:off x="4673498" y="3931920"/>
            <a:ext cx="2844698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50" dirty="0">
                <a:solidFill>
                  <a:sysClr val="windowText" lastClr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E-Commerce means buying and selling goods and services online, through websites and mobile apps.</a:t>
            </a:r>
            <a:endParaRPr lang="en-US" sz="1250" dirty="0">
              <a:solidFill>
                <a:sysClr val="windowText" lastClr="000000"/>
              </a:solidFill>
            </a:endParaRPr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0615" y="2366953"/>
            <a:ext cx="943720" cy="92294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Text 12"/>
          <p:cNvSpPr/>
          <p:nvPr/>
        </p:nvSpPr>
        <p:spPr>
          <a:xfrm>
            <a:off x="8386877" y="3429000"/>
            <a:ext cx="293613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ysClr val="windowText" lastClr="00000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Why It Matters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 13"/>
          <p:cNvSpPr/>
          <p:nvPr/>
        </p:nvSpPr>
        <p:spPr>
          <a:xfrm>
            <a:off x="8432597" y="3931920"/>
            <a:ext cx="2844698" cy="1155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50" dirty="0">
                <a:solidFill>
                  <a:sysClr val="windowText" lastClr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Together, AI and e-commerce help traditional businesses reach far more customers and grow faster.</a:t>
            </a:r>
            <a:endParaRPr lang="en-US" sz="1250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14" descr="Artificial Intelligence AI Icon SVG Vector &amp; PNG Free Download | UXWing">
            <a:extLst>
              <a:ext uri="{FF2B5EF4-FFF2-40B4-BE49-F238E27FC236}">
                <a16:creationId xmlns:a16="http://schemas.microsoft.com/office/drawing/2014/main" id="{E7BBCA5A-5762-D6E9-8EC2-B4113A63D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198" y="2298695"/>
            <a:ext cx="1798320" cy="10589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About Compressed Sambrani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465634" y="1319317"/>
            <a:ext cx="11415627" cy="4302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i="1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Compressed Sambrani is a traditional aromatic product, made by pressing fragrant resins and herbs into easy-to-light cones and cups</a:t>
            </a:r>
            <a:r>
              <a:rPr lang="en-US" sz="1600" b="1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600" b="1" dirty="0"/>
          </a:p>
        </p:txBody>
      </p:sp>
      <p:sp>
        <p:nvSpPr>
          <p:cNvPr id="6" name="Text 3"/>
          <p:cNvSpPr/>
          <p:nvPr/>
        </p:nvSpPr>
        <p:spPr>
          <a:xfrm>
            <a:off x="7203600" y="3332186"/>
            <a:ext cx="478910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Used daily for pooja, prayer at home and in temples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7203600" y="2806510"/>
            <a:ext cx="478910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Valued for its long-lasting fragrance, clean burn and convenient shape</a:t>
            </a:r>
            <a:endParaRPr lang="en-US" sz="1350" dirty="0"/>
          </a:p>
        </p:txBody>
      </p:sp>
      <p:sp>
        <p:nvSpPr>
          <p:cNvPr id="12" name="Text 7"/>
          <p:cNvSpPr/>
          <p:nvPr/>
        </p:nvSpPr>
        <p:spPr>
          <a:xfrm>
            <a:off x="7203600" y="2325752"/>
            <a:ext cx="467766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Now sold through e-commerce websites and apps, reaching customers far beyond local markets</a:t>
            </a:r>
            <a:endParaRPr lang="en-US" sz="1350" dirty="0"/>
          </a:p>
        </p:txBody>
      </p:sp>
      <p:sp>
        <p:nvSpPr>
          <p:cNvPr id="16" name="Text 10"/>
          <p:cNvSpPr/>
          <p:nvPr/>
        </p:nvSpPr>
        <p:spPr>
          <a:xfrm>
            <a:off x="1416146" y="5593542"/>
            <a:ext cx="377921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34" charset="0"/>
                <a:ea typeface="Cambria" pitchFamily="34" charset="-122"/>
                <a:cs typeface="Cambria" pitchFamily="34" charset="-120"/>
              </a:rPr>
              <a:t>Compressed Sambr</a:t>
            </a:r>
            <a:r>
              <a:rPr lang="en-US" sz="16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34" charset="0"/>
                <a:ea typeface="Cambria" pitchFamily="34" charset="-122"/>
                <a:cs typeface="Cambria" pitchFamily="34" charset="-120"/>
              </a:rPr>
              <a:t>a</a:t>
            </a:r>
            <a:r>
              <a:rPr lang="en-US" sz="1600" b="1" dirty="0">
                <a:solidFill>
                  <a:sysClr val="windowText" lastClr="00000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ni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 11"/>
          <p:cNvSpPr/>
          <p:nvPr/>
        </p:nvSpPr>
        <p:spPr>
          <a:xfrm>
            <a:off x="1416146" y="5877614"/>
            <a:ext cx="37792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C97C2A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Cones , Compressed  &amp; Cups</a:t>
            </a:r>
            <a:endParaRPr lang="en-US" sz="13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A363F4-B72F-F10A-B4F2-D26A38CD45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197"/>
          <a:stretch>
            <a:fillRect/>
          </a:stretch>
        </p:blipFill>
        <p:spPr>
          <a:xfrm>
            <a:off x="577081" y="2008402"/>
            <a:ext cx="6309360" cy="35644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BACF40-F558-115E-55E1-80EC65E012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74" t="20946" r="19163" b="13001"/>
          <a:stretch>
            <a:fillRect/>
          </a:stretch>
        </p:blipFill>
        <p:spPr>
          <a:xfrm>
            <a:off x="733864" y="3320163"/>
            <a:ext cx="2032781" cy="2131343"/>
          </a:xfrm>
          <a:prstGeom prst="flowChartManualOperation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How AI Powers E-Commerce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640080" y="1188720"/>
            <a:ext cx="109115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7A6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gives online businesses three core superpowers: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40080" y="1828800"/>
            <a:ext cx="10911535" cy="1325880"/>
          </a:xfrm>
          <a:prstGeom prst="roundRect">
            <a:avLst>
              <a:gd name="adj" fmla="val 6207"/>
            </a:avLst>
          </a:prstGeom>
          <a:solidFill>
            <a:srgbClr val="F4ECE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Shape 3"/>
          <p:cNvSpPr/>
          <p:nvPr/>
        </p:nvSpPr>
        <p:spPr>
          <a:xfrm>
            <a:off x="914400" y="2125980"/>
            <a:ext cx="731520" cy="73152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10" y="2323490"/>
            <a:ext cx="336499" cy="33649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874520" y="1965960"/>
            <a:ext cx="944849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Understands Customer Behaviour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874520" y="2359152"/>
            <a:ext cx="9448495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Analyses browsing and buying patterns to learn what each shopper wants, often before they search for it.</a:t>
            </a: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640080" y="3337560"/>
            <a:ext cx="10911535" cy="1325880"/>
          </a:xfrm>
          <a:prstGeom prst="roundRect">
            <a:avLst>
              <a:gd name="adj" fmla="val 6207"/>
            </a:avLst>
          </a:prstGeom>
          <a:solidFill>
            <a:srgbClr val="F4ECE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Shape 7"/>
          <p:cNvSpPr/>
          <p:nvPr/>
        </p:nvSpPr>
        <p:spPr>
          <a:xfrm>
            <a:off x="914400" y="3634740"/>
            <a:ext cx="731520" cy="73152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10" y="3832250"/>
            <a:ext cx="336499" cy="336499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874520" y="3474720"/>
            <a:ext cx="944849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Automates Repetitive Tasks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1874520" y="3867912"/>
            <a:ext cx="9448495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Handles order sorting, customer replies and catalogue updates automatically, freeing up staff time.</a:t>
            </a:r>
            <a:endParaRPr lang="en-US" sz="1250" dirty="0"/>
          </a:p>
        </p:txBody>
      </p:sp>
      <p:sp>
        <p:nvSpPr>
          <p:cNvPr id="14" name="Shape 10"/>
          <p:cNvSpPr/>
          <p:nvPr/>
        </p:nvSpPr>
        <p:spPr>
          <a:xfrm>
            <a:off x="640080" y="4846320"/>
            <a:ext cx="10911535" cy="1325880"/>
          </a:xfrm>
          <a:prstGeom prst="roundRect">
            <a:avLst>
              <a:gd name="adj" fmla="val 6207"/>
            </a:avLst>
          </a:prstGeom>
          <a:solidFill>
            <a:srgbClr val="F4ECE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Shape 11"/>
          <p:cNvSpPr/>
          <p:nvPr/>
        </p:nvSpPr>
        <p:spPr>
          <a:xfrm>
            <a:off x="914400" y="5143500"/>
            <a:ext cx="731520" cy="731520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910" y="5341010"/>
            <a:ext cx="336499" cy="336499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874520" y="4983480"/>
            <a:ext cx="944849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Improves Business Decisions</a:t>
            </a: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1874520" y="5376672"/>
            <a:ext cx="9448495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Turns raw sales data into clear insights that guide pricing, stocking and marketing choices.</a:t>
            </a:r>
            <a:endParaRPr lang="en-US" sz="1250" dirty="0"/>
          </a:p>
        </p:txBody>
      </p:sp>
      <p:sp>
        <p:nvSpPr>
          <p:cNvPr id="19" name="Text 14"/>
          <p:cNvSpPr/>
          <p:nvPr/>
        </p:nvSpPr>
        <p:spPr>
          <a:xfrm>
            <a:off x="64008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Product Recommendations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640080" y="1188720"/>
            <a:ext cx="109115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7A6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studies past purchases to suggest fragrances a customer is likely to love — turning one sale into many.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245835" y="2367593"/>
            <a:ext cx="2350694" cy="2834640"/>
          </a:xfrm>
          <a:prstGeom prst="roundRect">
            <a:avLst>
              <a:gd name="adj" fmla="val 3501"/>
            </a:avLst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en-IN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244" y="2904866"/>
            <a:ext cx="353324" cy="3533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171333" y="25146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7A6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0719" y="3611880"/>
            <a:ext cx="207637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Purchase History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06439" y="4114800"/>
            <a:ext cx="198493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Customer’s past orders are reviewed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720887" y="3322907"/>
            <a:ext cx="331927" cy="25603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IN"/>
          </a:p>
        </p:txBody>
      </p:sp>
      <p:sp>
        <p:nvSpPr>
          <p:cNvPr id="11" name="Shape 8"/>
          <p:cNvSpPr/>
          <p:nvPr/>
        </p:nvSpPr>
        <p:spPr>
          <a:xfrm>
            <a:off x="3177173" y="2377440"/>
            <a:ext cx="2350694" cy="2834640"/>
          </a:xfrm>
          <a:prstGeom prst="roundRect">
            <a:avLst>
              <a:gd name="adj" fmla="val 3501"/>
            </a:avLst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en-IN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858" y="2904866"/>
            <a:ext cx="353324" cy="35332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024947" y="25146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7A6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3314333" y="3611880"/>
            <a:ext cx="207637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Engine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3360053" y="4114800"/>
            <a:ext cx="198493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Patterns and preferences are matched</a:t>
            </a:r>
            <a:endParaRPr lang="en-US" sz="1100" dirty="0"/>
          </a:p>
        </p:txBody>
      </p:sp>
      <p:sp>
        <p:nvSpPr>
          <p:cNvPr id="17" name="Shape 13"/>
          <p:cNvSpPr/>
          <p:nvPr/>
        </p:nvSpPr>
        <p:spPr>
          <a:xfrm>
            <a:off x="5621147" y="3317045"/>
            <a:ext cx="331927" cy="25603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18" name="Shape 14"/>
          <p:cNvSpPr/>
          <p:nvPr/>
        </p:nvSpPr>
        <p:spPr>
          <a:xfrm>
            <a:off x="6030787" y="2377440"/>
            <a:ext cx="2350694" cy="2834640"/>
          </a:xfrm>
          <a:prstGeom prst="roundRect">
            <a:avLst>
              <a:gd name="adj" fmla="val 3501"/>
            </a:avLst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en-IN"/>
          </a:p>
        </p:txBody>
      </p:sp>
      <p:sp>
        <p:nvSpPr>
          <p:cNvPr id="19" name="Shape 15"/>
          <p:cNvSpPr/>
          <p:nvPr/>
        </p:nvSpPr>
        <p:spPr>
          <a:xfrm>
            <a:off x="6822086" y="2697480"/>
            <a:ext cx="768096" cy="768096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71" y="2904866"/>
            <a:ext cx="353324" cy="353324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7878560" y="25146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7A6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300" dirty="0"/>
          </a:p>
        </p:txBody>
      </p:sp>
      <p:sp>
        <p:nvSpPr>
          <p:cNvPr id="22" name="Text 17"/>
          <p:cNvSpPr/>
          <p:nvPr/>
        </p:nvSpPr>
        <p:spPr>
          <a:xfrm>
            <a:off x="6167947" y="3611880"/>
            <a:ext cx="207637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Suggested Fragrances</a:t>
            </a:r>
            <a:endParaRPr lang="en-US" sz="1400" dirty="0"/>
          </a:p>
        </p:txBody>
      </p:sp>
      <p:sp>
        <p:nvSpPr>
          <p:cNvPr id="23" name="Text 18"/>
          <p:cNvSpPr/>
          <p:nvPr/>
        </p:nvSpPr>
        <p:spPr>
          <a:xfrm>
            <a:off x="6213667" y="4114800"/>
            <a:ext cx="198493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Related sambrani scents are recommended</a:t>
            </a:r>
            <a:endParaRPr lang="en-US" sz="1100" dirty="0"/>
          </a:p>
        </p:txBody>
      </p:sp>
      <p:sp>
        <p:nvSpPr>
          <p:cNvPr id="24" name="Shape 19"/>
          <p:cNvSpPr/>
          <p:nvPr/>
        </p:nvSpPr>
        <p:spPr>
          <a:xfrm>
            <a:off x="8506144" y="3322907"/>
            <a:ext cx="331927" cy="25603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IN"/>
          </a:p>
        </p:txBody>
      </p:sp>
      <p:sp>
        <p:nvSpPr>
          <p:cNvPr id="25" name="Shape 20"/>
          <p:cNvSpPr/>
          <p:nvPr/>
        </p:nvSpPr>
        <p:spPr>
          <a:xfrm>
            <a:off x="8884400" y="2377440"/>
            <a:ext cx="2350694" cy="2834640"/>
          </a:xfrm>
          <a:prstGeom prst="roundRect">
            <a:avLst>
              <a:gd name="adj" fmla="val 3501"/>
            </a:avLst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en-IN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3085" y="2904866"/>
            <a:ext cx="353324" cy="353324"/>
          </a:xfrm>
          <a:prstGeom prst="rect">
            <a:avLst/>
          </a:prstGeom>
        </p:spPr>
      </p:pic>
      <p:sp>
        <p:nvSpPr>
          <p:cNvPr id="28" name="Text 22"/>
          <p:cNvSpPr/>
          <p:nvPr/>
        </p:nvSpPr>
        <p:spPr>
          <a:xfrm>
            <a:off x="10732174" y="25146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7A6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300" dirty="0"/>
          </a:p>
        </p:txBody>
      </p:sp>
      <p:sp>
        <p:nvSpPr>
          <p:cNvPr id="29" name="Text 23"/>
          <p:cNvSpPr/>
          <p:nvPr/>
        </p:nvSpPr>
        <p:spPr>
          <a:xfrm>
            <a:off x="9021560" y="3611880"/>
            <a:ext cx="207637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Increased Sales</a:t>
            </a:r>
            <a:endParaRPr lang="en-US" sz="1400" dirty="0"/>
          </a:p>
        </p:txBody>
      </p:sp>
      <p:sp>
        <p:nvSpPr>
          <p:cNvPr id="30" name="Text 24"/>
          <p:cNvSpPr/>
          <p:nvPr/>
        </p:nvSpPr>
        <p:spPr>
          <a:xfrm>
            <a:off x="9067280" y="4114800"/>
            <a:ext cx="198493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1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repeat purchases and bigger orders</a:t>
            </a:r>
            <a:endParaRPr lang="en-US" sz="1100" dirty="0"/>
          </a:p>
        </p:txBody>
      </p:sp>
      <p:sp>
        <p:nvSpPr>
          <p:cNvPr id="31" name="Text 25"/>
          <p:cNvSpPr/>
          <p:nvPr/>
        </p:nvSpPr>
        <p:spPr>
          <a:xfrm>
            <a:off x="640080" y="6473952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850" dirty="0"/>
          </a:p>
        </p:txBody>
      </p:sp>
      <p:sp>
        <p:nvSpPr>
          <p:cNvPr id="32" name="Text 26"/>
          <p:cNvSpPr/>
          <p:nvPr/>
        </p:nvSpPr>
        <p:spPr>
          <a:xfrm>
            <a:off x="10454335" y="6473952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850" dirty="0"/>
          </a:p>
        </p:txBody>
      </p:sp>
      <p:pic>
        <p:nvPicPr>
          <p:cNvPr id="33" name="Picture 32" descr="Purchase History Icon Stock Illustrations – 1,798 Purchase History Icon  Stock Illustrations, Vectors &amp; Clipart - Dreamstime">
            <a:extLst>
              <a:ext uri="{FF2B5EF4-FFF2-40B4-BE49-F238E27FC236}">
                <a16:creationId xmlns:a16="http://schemas.microsoft.com/office/drawing/2014/main" id="{D1809D8F-C095-F93D-D039-4320B38FC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11" y="2370642"/>
            <a:ext cx="1383322" cy="1383322"/>
          </a:xfrm>
          <a:prstGeom prst="rect">
            <a:avLst/>
          </a:prstGeom>
        </p:spPr>
      </p:pic>
      <p:pic>
        <p:nvPicPr>
          <p:cNvPr id="34" name="Picture 33" descr="Artificial intelligence - Free technology icons">
            <a:extLst>
              <a:ext uri="{FF2B5EF4-FFF2-40B4-BE49-F238E27FC236}">
                <a16:creationId xmlns:a16="http://schemas.microsoft.com/office/drawing/2014/main" id="{A191D64B-6EC0-FB1C-F6F7-09D0D42F6C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371" y="2673683"/>
            <a:ext cx="1077965" cy="777240"/>
          </a:xfrm>
          <a:prstGeom prst="rect">
            <a:avLst/>
          </a:prstGeom>
        </p:spPr>
      </p:pic>
      <p:pic>
        <p:nvPicPr>
          <p:cNvPr id="35" name="Picture 34" descr="Increase sales icon Vector Images &amp; Graphics for Commercial Use |  VectorStock">
            <a:extLst>
              <a:ext uri="{FF2B5EF4-FFF2-40B4-BE49-F238E27FC236}">
                <a16:creationId xmlns:a16="http://schemas.microsoft.com/office/drawing/2014/main" id="{D108F627-D94A-C2A9-0020-E71814F43F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6422" y="2370642"/>
            <a:ext cx="1604485" cy="13833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3E2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502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AI Chatbots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822960" y="2103120"/>
            <a:ext cx="1828800" cy="1828800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736" y="2596896"/>
            <a:ext cx="841248" cy="8412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40080" y="4160520"/>
            <a:ext cx="3566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i="1" dirty="0">
                <a:solidFill>
                  <a:srgbClr val="F7EFE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Always-on conversations with every customer.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754880" y="1417320"/>
            <a:ext cx="566928" cy="566928"/>
          </a:xfrm>
          <a:prstGeom prst="ellipse">
            <a:avLst/>
          </a:prstGeom>
          <a:solidFill>
            <a:srgbClr val="0F6E6B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951" y="1570391"/>
            <a:ext cx="260787" cy="26078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532120" y="1362456"/>
            <a:ext cx="60194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24/7 Customer Support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5532120" y="1746504"/>
            <a:ext cx="6019495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D9C9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Shoppers get help at any hour, even when no staff are online.</a:t>
            </a:r>
            <a:endParaRPr lang="en-US" sz="1200" dirty="0"/>
          </a:p>
        </p:txBody>
      </p:sp>
      <p:sp>
        <p:nvSpPr>
          <p:cNvPr id="11" name="Shape 7"/>
          <p:cNvSpPr/>
          <p:nvPr/>
        </p:nvSpPr>
        <p:spPr>
          <a:xfrm>
            <a:off x="4754880" y="2834640"/>
            <a:ext cx="566928" cy="566928"/>
          </a:xfrm>
          <a:prstGeom prst="ellipse">
            <a:avLst/>
          </a:prstGeom>
          <a:solidFill>
            <a:srgbClr val="0F6E6B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951" y="2987711"/>
            <a:ext cx="260787" cy="26078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532120" y="2779776"/>
            <a:ext cx="60194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Order Tracking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5532120" y="3163824"/>
            <a:ext cx="6019495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D9C9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“Where is my order?” is answered instantly, without human staff.</a:t>
            </a:r>
            <a:endParaRPr lang="en-US" sz="1200" dirty="0"/>
          </a:p>
        </p:txBody>
      </p:sp>
      <p:sp>
        <p:nvSpPr>
          <p:cNvPr id="15" name="Shape 10"/>
          <p:cNvSpPr/>
          <p:nvPr/>
        </p:nvSpPr>
        <p:spPr>
          <a:xfrm>
            <a:off x="4754880" y="4251960"/>
            <a:ext cx="566928" cy="566928"/>
          </a:xfrm>
          <a:prstGeom prst="ellipse">
            <a:avLst/>
          </a:prstGeom>
          <a:solidFill>
            <a:srgbClr val="0F6E6B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7951" y="4405031"/>
            <a:ext cx="260787" cy="260787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532120" y="4197096"/>
            <a:ext cx="60194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Instant Replies</a:t>
            </a:r>
            <a:endParaRPr lang="en-US" sz="1500" dirty="0"/>
          </a:p>
        </p:txBody>
      </p:sp>
      <p:sp>
        <p:nvSpPr>
          <p:cNvPr id="18" name="Text 12"/>
          <p:cNvSpPr/>
          <p:nvPr/>
        </p:nvSpPr>
        <p:spPr>
          <a:xfrm>
            <a:off x="5532120" y="4581144"/>
            <a:ext cx="6019495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D9C9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Common questions on pricing, fragrance and shipping are answered in seconds.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Smart Search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640080" y="1188720"/>
            <a:ext cx="109115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Helping every customer find the right fragrance, however they search</a:t>
            </a:r>
            <a:r>
              <a:rPr lang="en-US" sz="1400" dirty="0">
                <a:solidFill>
                  <a:srgbClr val="7A6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640080" y="2011680"/>
            <a:ext cx="3393338" cy="3977640"/>
          </a:xfrm>
          <a:prstGeom prst="roundRect">
            <a:avLst>
              <a:gd name="adj" fmla="val 2425"/>
            </a:avLst>
          </a:prstGeom>
          <a:solidFill>
            <a:srgbClr val="F4ECE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5" name="Shape 3"/>
          <p:cNvSpPr/>
          <p:nvPr/>
        </p:nvSpPr>
        <p:spPr>
          <a:xfrm>
            <a:off x="1952701" y="2377440"/>
            <a:ext cx="768096" cy="768096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87" y="2584826"/>
            <a:ext cx="353324" cy="3533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3337560"/>
            <a:ext cx="302757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Voice Search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914400" y="3840480"/>
            <a:ext cx="2844698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Customers speak naturally — “sambrani cones for pooja” — instead of typing exact keywords.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4399178" y="2011680"/>
            <a:ext cx="3393338" cy="3977640"/>
          </a:xfrm>
          <a:prstGeom prst="roundRect">
            <a:avLst>
              <a:gd name="adj" fmla="val 2425"/>
            </a:avLst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0" name="Shape 7"/>
          <p:cNvSpPr/>
          <p:nvPr/>
        </p:nvSpPr>
        <p:spPr>
          <a:xfrm>
            <a:off x="5711800" y="2377440"/>
            <a:ext cx="768096" cy="768096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186" y="2584826"/>
            <a:ext cx="353324" cy="35332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582058" y="3337560"/>
            <a:ext cx="302757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Image Search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4673498" y="3840480"/>
            <a:ext cx="2844698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00" dirty="0">
                <a:solidFill>
                  <a:srgbClr val="F7EFE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photo of a fragrance box helps AI instantly find the same or a similar product.</a:t>
            </a: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8158277" y="2011680"/>
            <a:ext cx="3393338" cy="3977640"/>
          </a:xfrm>
          <a:prstGeom prst="roundRect">
            <a:avLst>
              <a:gd name="adj" fmla="val 2425"/>
            </a:avLst>
          </a:prstGeom>
          <a:solidFill>
            <a:srgbClr val="F4ECE0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15" name="Shape 11"/>
          <p:cNvSpPr/>
          <p:nvPr/>
        </p:nvSpPr>
        <p:spPr>
          <a:xfrm>
            <a:off x="9470898" y="2377440"/>
            <a:ext cx="768096" cy="768096"/>
          </a:xfrm>
          <a:prstGeom prst="ellipse">
            <a:avLst/>
          </a:prstGeom>
          <a:solidFill>
            <a:srgbClr val="3E2723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8284" y="2584826"/>
            <a:ext cx="353324" cy="35332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341157" y="3337560"/>
            <a:ext cx="302757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Smarter Discovery</a:t>
            </a:r>
            <a:endParaRPr lang="en-US" sz="1500" dirty="0"/>
          </a:p>
        </p:txBody>
      </p:sp>
      <p:sp>
        <p:nvSpPr>
          <p:cNvPr id="18" name="Text 13"/>
          <p:cNvSpPr/>
          <p:nvPr/>
        </p:nvSpPr>
        <p:spPr>
          <a:xfrm>
            <a:off x="8432597" y="3840480"/>
            <a:ext cx="2844698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understands intent and synonyms, so the right product appears even with vague searches.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Sales Prediction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640080" y="1188720"/>
            <a:ext cx="1091153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7A6A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studies past sales to forecast festival demand spikes ahead of time.</a:t>
            </a:r>
            <a:endParaRPr lang="en-US" sz="1400" dirty="0"/>
          </a:p>
        </p:txBody>
      </p:sp>
      <p:graphicFrame>
        <p:nvGraphicFramePr>
          <p:cNvPr id="4" name="Chart 0"/>
          <p:cNvGraphicFramePr/>
          <p:nvPr/>
        </p:nvGraphicFramePr>
        <p:xfrm>
          <a:off x="640080" y="1783080"/>
          <a:ext cx="649224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hape 2"/>
          <p:cNvSpPr/>
          <p:nvPr/>
        </p:nvSpPr>
        <p:spPr>
          <a:xfrm>
            <a:off x="7406640" y="1920240"/>
            <a:ext cx="502920" cy="502920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428" y="2056028"/>
            <a:ext cx="231343" cy="23134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06640" y="2514600"/>
            <a:ext cx="414497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Predicts festival demand spikes (e.g. Navratri, Diwali)</a:t>
            </a:r>
            <a:endParaRPr lang="en-US" sz="1250" dirty="0"/>
          </a:p>
        </p:txBody>
      </p:sp>
      <p:sp>
        <p:nvSpPr>
          <p:cNvPr id="8" name="Shape 4"/>
          <p:cNvSpPr/>
          <p:nvPr/>
        </p:nvSpPr>
        <p:spPr>
          <a:xfrm>
            <a:off x="7406640" y="3337560"/>
            <a:ext cx="502920" cy="502920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428" y="3473348"/>
            <a:ext cx="231343" cy="23134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06640" y="3931920"/>
            <a:ext cx="414497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Helps plan production well ahead of time</a:t>
            </a:r>
            <a:endParaRPr lang="en-US" sz="1250" dirty="0"/>
          </a:p>
        </p:txBody>
      </p:sp>
      <p:sp>
        <p:nvSpPr>
          <p:cNvPr id="11" name="Shape 6"/>
          <p:cNvSpPr/>
          <p:nvPr/>
        </p:nvSpPr>
        <p:spPr>
          <a:xfrm>
            <a:off x="7406640" y="4754880"/>
            <a:ext cx="502920" cy="502920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428" y="4890668"/>
            <a:ext cx="231343" cy="23134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06640" y="5349240"/>
            <a:ext cx="414497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5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Reduces last-minute shortages and rushed orders</a:t>
            </a:r>
            <a:endParaRPr lang="en-US" sz="1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9115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Inventory Management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640080" y="1635721"/>
            <a:ext cx="566928" cy="566928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51" y="1753271"/>
            <a:ext cx="260787" cy="26078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17320" y="1554480"/>
            <a:ext cx="4343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Monitors Stock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417320" y="1938528"/>
            <a:ext cx="4343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Keeps a live count of cones, cups and packaging at all times.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640080" y="2971800"/>
            <a:ext cx="566928" cy="566928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51" y="3124871"/>
            <a:ext cx="260787" cy="26078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417320" y="2926080"/>
            <a:ext cx="4343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Reorder Alerts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1417320" y="3310128"/>
            <a:ext cx="4343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Flags items automatically before they run out.</a:t>
            </a:r>
            <a:endParaRPr lang="en-US" sz="1200" dirty="0"/>
          </a:p>
        </p:txBody>
      </p:sp>
      <p:sp>
        <p:nvSpPr>
          <p:cNvPr id="11" name="Shape 7"/>
          <p:cNvSpPr/>
          <p:nvPr/>
        </p:nvSpPr>
        <p:spPr>
          <a:xfrm>
            <a:off x="640080" y="4343400"/>
            <a:ext cx="566928" cy="566928"/>
          </a:xfrm>
          <a:prstGeom prst="ellipse">
            <a:avLst/>
          </a:prstGeom>
          <a:solidFill>
            <a:srgbClr val="C97C2A"/>
          </a:solidFill>
          <a:ln/>
        </p:spPr>
        <p:txBody>
          <a:bodyPr/>
          <a:lstStyle/>
          <a:p>
            <a:endParaRPr lang="en-IN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51" y="4496471"/>
            <a:ext cx="260787" cy="26078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417320" y="4297680"/>
            <a:ext cx="4343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3E2723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Reduces Waste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1417320" y="4681728"/>
            <a:ext cx="4343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2B1B1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Avoids overstocking ingredients that can lose their fragrance.</a:t>
            </a:r>
            <a:endParaRPr lang="en-US" sz="1200" dirty="0"/>
          </a:p>
        </p:txBody>
      </p:sp>
      <p:graphicFrame>
        <p:nvGraphicFramePr>
          <p:cNvPr id="15" name="Chart 0"/>
          <p:cNvGraphicFramePr/>
          <p:nvPr/>
        </p:nvGraphicFramePr>
        <p:xfrm>
          <a:off x="6217920" y="1691640"/>
          <a:ext cx="533369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 10"/>
          <p:cNvSpPr/>
          <p:nvPr/>
        </p:nvSpPr>
        <p:spPr>
          <a:xfrm>
            <a:off x="6217920" y="1325880"/>
            <a:ext cx="533369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5D40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 Stock by Product (units, ’000)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472</TotalTime>
  <Words>813</Words>
  <Application>Microsoft Office PowerPoint</Application>
  <PresentationFormat>Widescreen</PresentationFormat>
  <Paragraphs>134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E-Commerce — Compressed Sambrani Case Study</dc:title>
  <dc:subject>PptxGenJS Presentation</dc:subject>
  <dc:creator>Internship Presentation</dc:creator>
  <cp:lastModifiedBy>S0953388</cp:lastModifiedBy>
  <cp:revision>7</cp:revision>
  <dcterms:created xsi:type="dcterms:W3CDTF">2026-06-26T05:55:17Z</dcterms:created>
  <dcterms:modified xsi:type="dcterms:W3CDTF">2026-07-05T08:44:14Z</dcterms:modified>
</cp:coreProperties>
</file>