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4"/>
  </p:sldMasterIdLst>
  <p:notesMasterIdLst>
    <p:notesMasterId r:id="rId16"/>
  </p:notesMasterIdLst>
  <p:sldIdLst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7"/>
      <p:bold r:id="rId18"/>
      <p:italic r:id="rId19"/>
      <p:boldItalic r:id="rId20"/>
    </p:embeddedFont>
    <p:embeddedFont>
      <p:font typeface="Merriweather ExtraBold" panose="020B0604020202020204" charset="0"/>
      <p:bold r:id="rId21"/>
      <p:boldItalic r:id="rId22"/>
    </p:embeddedFont>
    <p:embeddedFont>
      <p:font typeface="Tw Cen MT" panose="020B06020201040206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EBFFA6-844B-4D98-B001-C2D60EAFB645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3D0CF4-03A2-474E-8D1E-DFCBA10921E0}">
      <dgm:prSet/>
      <dgm:spPr/>
      <dgm:t>
        <a:bodyPr/>
        <a:lstStyle/>
        <a:p>
          <a:r>
            <a:rPr lang="en-US" b="1" i="1" dirty="0"/>
            <a:t>React .</a:t>
          </a:r>
          <a:r>
            <a:rPr lang="en-US" b="1" i="1" dirty="0" err="1"/>
            <a:t>js</a:t>
          </a:r>
          <a:r>
            <a:rPr lang="en-US" b="1" i="1" dirty="0"/>
            <a:t>  (Frontend )</a:t>
          </a:r>
          <a:endParaRPr lang="en-US" dirty="0"/>
        </a:p>
      </dgm:t>
    </dgm:pt>
    <dgm:pt modelId="{8F0071DE-54FB-4DAB-8B5D-9AD77A5A879E}" type="parTrans" cxnId="{8A1B136F-EE44-4E95-BC0F-825B724A00B6}">
      <dgm:prSet/>
      <dgm:spPr/>
      <dgm:t>
        <a:bodyPr/>
        <a:lstStyle/>
        <a:p>
          <a:endParaRPr lang="en-US"/>
        </a:p>
      </dgm:t>
    </dgm:pt>
    <dgm:pt modelId="{A41A1B77-B98D-4B0B-A6B9-F49912514997}" type="sibTrans" cxnId="{8A1B136F-EE44-4E95-BC0F-825B724A00B6}">
      <dgm:prSet/>
      <dgm:spPr/>
      <dgm:t>
        <a:bodyPr/>
        <a:lstStyle/>
        <a:p>
          <a:endParaRPr lang="en-US"/>
        </a:p>
      </dgm:t>
    </dgm:pt>
    <dgm:pt modelId="{24F90574-CD99-4433-9776-A75D369AF956}">
      <dgm:prSet/>
      <dgm:spPr/>
      <dgm:t>
        <a:bodyPr/>
        <a:lstStyle/>
        <a:p>
          <a:r>
            <a:rPr lang="en-US" b="1" i="1"/>
            <a:t>Python ( Backend )</a:t>
          </a:r>
          <a:endParaRPr lang="en-US"/>
        </a:p>
      </dgm:t>
    </dgm:pt>
    <dgm:pt modelId="{7D5348AC-14D2-41E3-AA64-63B0718ED0D1}" type="parTrans" cxnId="{118B7D34-328C-4840-A594-A4FB705562DA}">
      <dgm:prSet/>
      <dgm:spPr/>
      <dgm:t>
        <a:bodyPr/>
        <a:lstStyle/>
        <a:p>
          <a:endParaRPr lang="en-US"/>
        </a:p>
      </dgm:t>
    </dgm:pt>
    <dgm:pt modelId="{6078CD63-93D1-4DAE-A5F1-F4A461AA1817}" type="sibTrans" cxnId="{118B7D34-328C-4840-A594-A4FB705562DA}">
      <dgm:prSet/>
      <dgm:spPr/>
      <dgm:t>
        <a:bodyPr/>
        <a:lstStyle/>
        <a:p>
          <a:endParaRPr lang="en-US"/>
        </a:p>
      </dgm:t>
    </dgm:pt>
    <dgm:pt modelId="{B10715B5-A7FB-4B18-AE90-171018B10F0D}">
      <dgm:prSet/>
      <dgm:spPr/>
      <dgm:t>
        <a:bodyPr/>
        <a:lstStyle/>
        <a:p>
          <a:r>
            <a:rPr lang="en-US" b="1" i="1"/>
            <a:t>CNN AI  Model ( Convolutional Neural Network )</a:t>
          </a:r>
          <a:endParaRPr lang="en-US"/>
        </a:p>
      </dgm:t>
    </dgm:pt>
    <dgm:pt modelId="{6FCD86A0-E218-48E9-99E6-CE1A6EDDD1EA}" type="parTrans" cxnId="{CA866BF4-C8FE-442C-823B-7C6AFE976A60}">
      <dgm:prSet/>
      <dgm:spPr/>
      <dgm:t>
        <a:bodyPr/>
        <a:lstStyle/>
        <a:p>
          <a:endParaRPr lang="en-US"/>
        </a:p>
      </dgm:t>
    </dgm:pt>
    <dgm:pt modelId="{B76B8281-7297-48A6-8F82-576C7D9CE291}" type="sibTrans" cxnId="{CA866BF4-C8FE-442C-823B-7C6AFE976A60}">
      <dgm:prSet/>
      <dgm:spPr/>
      <dgm:t>
        <a:bodyPr/>
        <a:lstStyle/>
        <a:p>
          <a:endParaRPr lang="en-US"/>
        </a:p>
      </dgm:t>
    </dgm:pt>
    <dgm:pt modelId="{E6513926-6A6C-4D8E-8ADE-AE961AF78CCE}">
      <dgm:prSet/>
      <dgm:spPr/>
      <dgm:t>
        <a:bodyPr/>
        <a:lstStyle/>
        <a:p>
          <a:r>
            <a:rPr lang="en-US" b="1" i="1"/>
            <a:t>Tensorflow, pytorch</a:t>
          </a:r>
          <a:endParaRPr lang="en-US"/>
        </a:p>
      </dgm:t>
    </dgm:pt>
    <dgm:pt modelId="{FEB55C52-D052-4C76-ADCD-2B2978CA78CB}" type="parTrans" cxnId="{DE3A342E-9B26-4807-B274-53B7A7F656B1}">
      <dgm:prSet/>
      <dgm:spPr/>
      <dgm:t>
        <a:bodyPr/>
        <a:lstStyle/>
        <a:p>
          <a:endParaRPr lang="en-US"/>
        </a:p>
      </dgm:t>
    </dgm:pt>
    <dgm:pt modelId="{3AB5E795-D5E4-4CEE-B244-8E55D84A39EB}" type="sibTrans" cxnId="{DE3A342E-9B26-4807-B274-53B7A7F656B1}">
      <dgm:prSet/>
      <dgm:spPr/>
      <dgm:t>
        <a:bodyPr/>
        <a:lstStyle/>
        <a:p>
          <a:endParaRPr lang="en-US"/>
        </a:p>
      </dgm:t>
    </dgm:pt>
    <dgm:pt modelId="{2B3F791B-D70A-44E6-A053-E3CDF2027A5A}">
      <dgm:prSet/>
      <dgm:spPr/>
      <dgm:t>
        <a:bodyPr/>
        <a:lstStyle/>
        <a:p>
          <a:r>
            <a:rPr lang="en-US" b="1" i="1"/>
            <a:t>OpenCV                                                                                                                     </a:t>
          </a:r>
          <a:endParaRPr lang="en-US"/>
        </a:p>
      </dgm:t>
    </dgm:pt>
    <dgm:pt modelId="{C8A0E76E-2FEB-4571-9759-4B405CAB93B5}" type="parTrans" cxnId="{A40E504A-FE57-4495-BD82-02BE6ECA3D88}">
      <dgm:prSet/>
      <dgm:spPr/>
      <dgm:t>
        <a:bodyPr/>
        <a:lstStyle/>
        <a:p>
          <a:endParaRPr lang="en-US"/>
        </a:p>
      </dgm:t>
    </dgm:pt>
    <dgm:pt modelId="{02EE262B-944D-4EFE-8A78-7A55C08497BC}" type="sibTrans" cxnId="{A40E504A-FE57-4495-BD82-02BE6ECA3D88}">
      <dgm:prSet/>
      <dgm:spPr/>
      <dgm:t>
        <a:bodyPr/>
        <a:lstStyle/>
        <a:p>
          <a:endParaRPr lang="en-US"/>
        </a:p>
      </dgm:t>
    </dgm:pt>
    <dgm:pt modelId="{E515BEA0-03A9-44E0-811B-2FFB7F2BF154}" type="pres">
      <dgm:prSet presAssocID="{5CEBFFA6-844B-4D98-B001-C2D60EAFB645}" presName="diagram" presStyleCnt="0">
        <dgm:presLayoutVars>
          <dgm:dir/>
          <dgm:resizeHandles val="exact"/>
        </dgm:presLayoutVars>
      </dgm:prSet>
      <dgm:spPr/>
    </dgm:pt>
    <dgm:pt modelId="{663B5A17-F12E-416D-B908-07A0EB2EB336}" type="pres">
      <dgm:prSet presAssocID="{2C3D0CF4-03A2-474E-8D1E-DFCBA10921E0}" presName="node" presStyleLbl="node1" presStyleIdx="0" presStyleCnt="5">
        <dgm:presLayoutVars>
          <dgm:bulletEnabled val="1"/>
        </dgm:presLayoutVars>
      </dgm:prSet>
      <dgm:spPr/>
    </dgm:pt>
    <dgm:pt modelId="{72949E82-B643-4B43-96B6-CC3969864EF2}" type="pres">
      <dgm:prSet presAssocID="{A41A1B77-B98D-4B0B-A6B9-F49912514997}" presName="sibTrans" presStyleCnt="0"/>
      <dgm:spPr/>
    </dgm:pt>
    <dgm:pt modelId="{D616823C-3FCB-4C27-AD9D-FE5C582FA64A}" type="pres">
      <dgm:prSet presAssocID="{24F90574-CD99-4433-9776-A75D369AF956}" presName="node" presStyleLbl="node1" presStyleIdx="1" presStyleCnt="5">
        <dgm:presLayoutVars>
          <dgm:bulletEnabled val="1"/>
        </dgm:presLayoutVars>
      </dgm:prSet>
      <dgm:spPr/>
    </dgm:pt>
    <dgm:pt modelId="{24F7D121-5826-4515-A9E5-255076BB4E6F}" type="pres">
      <dgm:prSet presAssocID="{6078CD63-93D1-4DAE-A5F1-F4A461AA1817}" presName="sibTrans" presStyleCnt="0"/>
      <dgm:spPr/>
    </dgm:pt>
    <dgm:pt modelId="{9CB80A1C-30D2-4485-963C-802680BCD3A6}" type="pres">
      <dgm:prSet presAssocID="{B10715B5-A7FB-4B18-AE90-171018B10F0D}" presName="node" presStyleLbl="node1" presStyleIdx="2" presStyleCnt="5">
        <dgm:presLayoutVars>
          <dgm:bulletEnabled val="1"/>
        </dgm:presLayoutVars>
      </dgm:prSet>
      <dgm:spPr/>
    </dgm:pt>
    <dgm:pt modelId="{A469808D-767A-41C9-A475-F1B0637FE1EE}" type="pres">
      <dgm:prSet presAssocID="{B76B8281-7297-48A6-8F82-576C7D9CE291}" presName="sibTrans" presStyleCnt="0"/>
      <dgm:spPr/>
    </dgm:pt>
    <dgm:pt modelId="{63B261B7-484F-4E93-AA07-76CA5F13B596}" type="pres">
      <dgm:prSet presAssocID="{E6513926-6A6C-4D8E-8ADE-AE961AF78CCE}" presName="node" presStyleLbl="node1" presStyleIdx="3" presStyleCnt="5">
        <dgm:presLayoutVars>
          <dgm:bulletEnabled val="1"/>
        </dgm:presLayoutVars>
      </dgm:prSet>
      <dgm:spPr/>
    </dgm:pt>
    <dgm:pt modelId="{D3A9B310-5FAA-4804-A72C-79C2F1C909CE}" type="pres">
      <dgm:prSet presAssocID="{3AB5E795-D5E4-4CEE-B244-8E55D84A39EB}" presName="sibTrans" presStyleCnt="0"/>
      <dgm:spPr/>
    </dgm:pt>
    <dgm:pt modelId="{6609A3E8-1553-4B88-9157-7ED1E47606C1}" type="pres">
      <dgm:prSet presAssocID="{2B3F791B-D70A-44E6-A053-E3CDF2027A5A}" presName="node" presStyleLbl="node1" presStyleIdx="4" presStyleCnt="5">
        <dgm:presLayoutVars>
          <dgm:bulletEnabled val="1"/>
        </dgm:presLayoutVars>
      </dgm:prSet>
      <dgm:spPr/>
    </dgm:pt>
  </dgm:ptLst>
  <dgm:cxnLst>
    <dgm:cxn modelId="{19A2FE23-6F5F-4D24-8494-0EDAD86BF822}" type="presOf" srcId="{2C3D0CF4-03A2-474E-8D1E-DFCBA10921E0}" destId="{663B5A17-F12E-416D-B908-07A0EB2EB336}" srcOrd="0" destOrd="0" presId="urn:microsoft.com/office/officeart/2005/8/layout/default"/>
    <dgm:cxn modelId="{DE3A342E-9B26-4807-B274-53B7A7F656B1}" srcId="{5CEBFFA6-844B-4D98-B001-C2D60EAFB645}" destId="{E6513926-6A6C-4D8E-8ADE-AE961AF78CCE}" srcOrd="3" destOrd="0" parTransId="{FEB55C52-D052-4C76-ADCD-2B2978CA78CB}" sibTransId="{3AB5E795-D5E4-4CEE-B244-8E55D84A39EB}"/>
    <dgm:cxn modelId="{118B7D34-328C-4840-A594-A4FB705562DA}" srcId="{5CEBFFA6-844B-4D98-B001-C2D60EAFB645}" destId="{24F90574-CD99-4433-9776-A75D369AF956}" srcOrd="1" destOrd="0" parTransId="{7D5348AC-14D2-41E3-AA64-63B0718ED0D1}" sibTransId="{6078CD63-93D1-4DAE-A5F1-F4A461AA1817}"/>
    <dgm:cxn modelId="{A40E504A-FE57-4495-BD82-02BE6ECA3D88}" srcId="{5CEBFFA6-844B-4D98-B001-C2D60EAFB645}" destId="{2B3F791B-D70A-44E6-A053-E3CDF2027A5A}" srcOrd="4" destOrd="0" parTransId="{C8A0E76E-2FEB-4571-9759-4B405CAB93B5}" sibTransId="{02EE262B-944D-4EFE-8A78-7A55C08497BC}"/>
    <dgm:cxn modelId="{8A1B136F-EE44-4E95-BC0F-825B724A00B6}" srcId="{5CEBFFA6-844B-4D98-B001-C2D60EAFB645}" destId="{2C3D0CF4-03A2-474E-8D1E-DFCBA10921E0}" srcOrd="0" destOrd="0" parTransId="{8F0071DE-54FB-4DAB-8B5D-9AD77A5A879E}" sibTransId="{A41A1B77-B98D-4B0B-A6B9-F49912514997}"/>
    <dgm:cxn modelId="{4FF5DE78-0E56-4865-9F47-B8B497A97ACF}" type="presOf" srcId="{2B3F791B-D70A-44E6-A053-E3CDF2027A5A}" destId="{6609A3E8-1553-4B88-9157-7ED1E47606C1}" srcOrd="0" destOrd="0" presId="urn:microsoft.com/office/officeart/2005/8/layout/default"/>
    <dgm:cxn modelId="{C577BF8E-B582-41BA-83C9-05B9815542D3}" type="presOf" srcId="{24F90574-CD99-4433-9776-A75D369AF956}" destId="{D616823C-3FCB-4C27-AD9D-FE5C582FA64A}" srcOrd="0" destOrd="0" presId="urn:microsoft.com/office/officeart/2005/8/layout/default"/>
    <dgm:cxn modelId="{BABF67A2-1B71-483D-ACE2-D1F147D3B341}" type="presOf" srcId="{B10715B5-A7FB-4B18-AE90-171018B10F0D}" destId="{9CB80A1C-30D2-4485-963C-802680BCD3A6}" srcOrd="0" destOrd="0" presId="urn:microsoft.com/office/officeart/2005/8/layout/default"/>
    <dgm:cxn modelId="{BA2117EA-F3DE-455E-8EF8-A059159832F2}" type="presOf" srcId="{5CEBFFA6-844B-4D98-B001-C2D60EAFB645}" destId="{E515BEA0-03A9-44E0-811B-2FFB7F2BF154}" srcOrd="0" destOrd="0" presId="urn:microsoft.com/office/officeart/2005/8/layout/default"/>
    <dgm:cxn modelId="{56F909F0-5F61-4571-AA19-32F0E20996C6}" type="presOf" srcId="{E6513926-6A6C-4D8E-8ADE-AE961AF78CCE}" destId="{63B261B7-484F-4E93-AA07-76CA5F13B596}" srcOrd="0" destOrd="0" presId="urn:microsoft.com/office/officeart/2005/8/layout/default"/>
    <dgm:cxn modelId="{CA866BF4-C8FE-442C-823B-7C6AFE976A60}" srcId="{5CEBFFA6-844B-4D98-B001-C2D60EAFB645}" destId="{B10715B5-A7FB-4B18-AE90-171018B10F0D}" srcOrd="2" destOrd="0" parTransId="{6FCD86A0-E218-48E9-99E6-CE1A6EDDD1EA}" sibTransId="{B76B8281-7297-48A6-8F82-576C7D9CE291}"/>
    <dgm:cxn modelId="{B7A97DAE-07B8-43FA-9C9E-2080410FDBD8}" type="presParOf" srcId="{E515BEA0-03A9-44E0-811B-2FFB7F2BF154}" destId="{663B5A17-F12E-416D-B908-07A0EB2EB336}" srcOrd="0" destOrd="0" presId="urn:microsoft.com/office/officeart/2005/8/layout/default"/>
    <dgm:cxn modelId="{EED76B09-3AE5-48DF-92CA-8018FA29083F}" type="presParOf" srcId="{E515BEA0-03A9-44E0-811B-2FFB7F2BF154}" destId="{72949E82-B643-4B43-96B6-CC3969864EF2}" srcOrd="1" destOrd="0" presId="urn:microsoft.com/office/officeart/2005/8/layout/default"/>
    <dgm:cxn modelId="{BE42EB4D-CE6F-432C-9E73-4C68D447A073}" type="presParOf" srcId="{E515BEA0-03A9-44E0-811B-2FFB7F2BF154}" destId="{D616823C-3FCB-4C27-AD9D-FE5C582FA64A}" srcOrd="2" destOrd="0" presId="urn:microsoft.com/office/officeart/2005/8/layout/default"/>
    <dgm:cxn modelId="{924F68F7-2746-49EA-9CDA-583E64792900}" type="presParOf" srcId="{E515BEA0-03A9-44E0-811B-2FFB7F2BF154}" destId="{24F7D121-5826-4515-A9E5-255076BB4E6F}" srcOrd="3" destOrd="0" presId="urn:microsoft.com/office/officeart/2005/8/layout/default"/>
    <dgm:cxn modelId="{34EBF653-BDB9-421F-9E1E-B6956BDBEE22}" type="presParOf" srcId="{E515BEA0-03A9-44E0-811B-2FFB7F2BF154}" destId="{9CB80A1C-30D2-4485-963C-802680BCD3A6}" srcOrd="4" destOrd="0" presId="urn:microsoft.com/office/officeart/2005/8/layout/default"/>
    <dgm:cxn modelId="{BBFE8845-3B46-401F-81AD-9D6D5A1B0E4B}" type="presParOf" srcId="{E515BEA0-03A9-44E0-811B-2FFB7F2BF154}" destId="{A469808D-767A-41C9-A475-F1B0637FE1EE}" srcOrd="5" destOrd="0" presId="urn:microsoft.com/office/officeart/2005/8/layout/default"/>
    <dgm:cxn modelId="{8D07843F-72E6-47FA-BB91-8BCEE87A9AF8}" type="presParOf" srcId="{E515BEA0-03A9-44E0-811B-2FFB7F2BF154}" destId="{63B261B7-484F-4E93-AA07-76CA5F13B596}" srcOrd="6" destOrd="0" presId="urn:microsoft.com/office/officeart/2005/8/layout/default"/>
    <dgm:cxn modelId="{B52E9EEB-8AD7-4EE1-9094-882459F37B11}" type="presParOf" srcId="{E515BEA0-03A9-44E0-811B-2FFB7F2BF154}" destId="{D3A9B310-5FAA-4804-A72C-79C2F1C909CE}" srcOrd="7" destOrd="0" presId="urn:microsoft.com/office/officeart/2005/8/layout/default"/>
    <dgm:cxn modelId="{86CD5BE1-9E4F-4835-999F-EBC3572DFBF4}" type="presParOf" srcId="{E515BEA0-03A9-44E0-811B-2FFB7F2BF154}" destId="{6609A3E8-1553-4B88-9157-7ED1E47606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B5A17-F12E-416D-B908-07A0EB2EB336}">
      <dsp:nvSpPr>
        <dsp:cNvPr id="0" name=""/>
        <dsp:cNvSpPr/>
      </dsp:nvSpPr>
      <dsp:spPr>
        <a:xfrm>
          <a:off x="0" y="50160"/>
          <a:ext cx="1865233" cy="11191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 dirty="0"/>
            <a:t>React .</a:t>
          </a:r>
          <a:r>
            <a:rPr lang="en-US" sz="1900" b="1" i="1" kern="1200" dirty="0" err="1"/>
            <a:t>js</a:t>
          </a:r>
          <a:r>
            <a:rPr lang="en-US" sz="1900" b="1" i="1" kern="1200" dirty="0"/>
            <a:t>  (Frontend )</a:t>
          </a:r>
          <a:endParaRPr lang="en-US" sz="1900" kern="1200" dirty="0"/>
        </a:p>
      </dsp:txBody>
      <dsp:txXfrm>
        <a:off x="0" y="50160"/>
        <a:ext cx="1865233" cy="1119140"/>
      </dsp:txXfrm>
    </dsp:sp>
    <dsp:sp modelId="{D616823C-3FCB-4C27-AD9D-FE5C582FA64A}">
      <dsp:nvSpPr>
        <dsp:cNvPr id="0" name=""/>
        <dsp:cNvSpPr/>
      </dsp:nvSpPr>
      <dsp:spPr>
        <a:xfrm>
          <a:off x="2051756" y="50160"/>
          <a:ext cx="1865233" cy="1119140"/>
        </a:xfrm>
        <a:prstGeom prst="rect">
          <a:avLst/>
        </a:prstGeom>
        <a:solidFill>
          <a:schemeClr val="accent5">
            <a:hueOff val="3846953"/>
            <a:satOff val="-1374"/>
            <a:lumOff val="220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Python ( Backend )</a:t>
          </a:r>
          <a:endParaRPr lang="en-US" sz="1900" kern="1200"/>
        </a:p>
      </dsp:txBody>
      <dsp:txXfrm>
        <a:off x="2051756" y="50160"/>
        <a:ext cx="1865233" cy="1119140"/>
      </dsp:txXfrm>
    </dsp:sp>
    <dsp:sp modelId="{9CB80A1C-30D2-4485-963C-802680BCD3A6}">
      <dsp:nvSpPr>
        <dsp:cNvPr id="0" name=""/>
        <dsp:cNvSpPr/>
      </dsp:nvSpPr>
      <dsp:spPr>
        <a:xfrm>
          <a:off x="4103513" y="50160"/>
          <a:ext cx="1865233" cy="1119140"/>
        </a:xfrm>
        <a:prstGeom prst="rect">
          <a:avLst/>
        </a:prstGeom>
        <a:solidFill>
          <a:schemeClr val="accent5">
            <a:hueOff val="7693906"/>
            <a:satOff val="-2748"/>
            <a:lumOff val="441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CNN AI  Model ( Convolutional Neural Network )</a:t>
          </a:r>
          <a:endParaRPr lang="en-US" sz="1900" kern="1200"/>
        </a:p>
      </dsp:txBody>
      <dsp:txXfrm>
        <a:off x="4103513" y="50160"/>
        <a:ext cx="1865233" cy="1119140"/>
      </dsp:txXfrm>
    </dsp:sp>
    <dsp:sp modelId="{63B261B7-484F-4E93-AA07-76CA5F13B596}">
      <dsp:nvSpPr>
        <dsp:cNvPr id="0" name=""/>
        <dsp:cNvSpPr/>
      </dsp:nvSpPr>
      <dsp:spPr>
        <a:xfrm>
          <a:off x="1025878" y="1355824"/>
          <a:ext cx="1865233" cy="1119140"/>
        </a:xfrm>
        <a:prstGeom prst="rect">
          <a:avLst/>
        </a:prstGeom>
        <a:solidFill>
          <a:schemeClr val="accent5">
            <a:hueOff val="11540859"/>
            <a:satOff val="-4122"/>
            <a:lumOff val="6619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Tensorflow, pytorch</a:t>
          </a:r>
          <a:endParaRPr lang="en-US" sz="1900" kern="1200"/>
        </a:p>
      </dsp:txBody>
      <dsp:txXfrm>
        <a:off x="1025878" y="1355824"/>
        <a:ext cx="1865233" cy="1119140"/>
      </dsp:txXfrm>
    </dsp:sp>
    <dsp:sp modelId="{6609A3E8-1553-4B88-9157-7ED1E47606C1}">
      <dsp:nvSpPr>
        <dsp:cNvPr id="0" name=""/>
        <dsp:cNvSpPr/>
      </dsp:nvSpPr>
      <dsp:spPr>
        <a:xfrm>
          <a:off x="3077635" y="1355824"/>
          <a:ext cx="1865233" cy="1119140"/>
        </a:xfrm>
        <a:prstGeom prst="rect">
          <a:avLst/>
        </a:prstGeom>
        <a:solidFill>
          <a:schemeClr val="accent5">
            <a:hueOff val="15387812"/>
            <a:satOff val="-5496"/>
            <a:lumOff val="882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1" kern="1200"/>
            <a:t>OpenCV                                                                                                                     </a:t>
          </a:r>
          <a:endParaRPr lang="en-US" sz="1900" kern="1200"/>
        </a:p>
      </dsp:txBody>
      <dsp:txXfrm>
        <a:off x="3077635" y="1355824"/>
        <a:ext cx="1865233" cy="1119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f27522e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f27522e7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2a0c029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2a0c029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f2771ece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f2771ece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f2771ece7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f2771ece7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0b56fab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0b56fab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f307da532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f307da532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f2771ece7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f2771ece7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27bba9e9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27bba9e9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f307da532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f307da532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27bba9e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27bba9e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74149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24775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80868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2391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71425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352577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61439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149918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907537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044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621392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65054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19698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02381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75562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561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69821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052245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167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1D489-13C2-2393-7FD3-03CFA676E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875" y="1943238"/>
            <a:ext cx="5304565" cy="2720202"/>
          </a:xfrm>
        </p:spPr>
        <p:txBody>
          <a:bodyPr>
            <a:normAutofit/>
          </a:bodyPr>
          <a:lstStyle/>
          <a:p>
            <a:pPr algn="l"/>
            <a:r>
              <a:rPr lang="en-US" sz="6000" dirty="0"/>
              <a:t>AI-BASED CROP DISEASE DETECTION</a:t>
            </a:r>
            <a:endParaRPr lang="en-IN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611CD-9511-1437-4E1C-5E89AC6D6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875" y="662941"/>
            <a:ext cx="4824505" cy="15430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Presented by </a:t>
            </a:r>
          </a:p>
          <a:p>
            <a:pPr algn="l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Valarmathi . M </a:t>
            </a:r>
          </a:p>
          <a:p>
            <a:pPr algn="l"/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III year </a:t>
            </a:r>
          </a:p>
          <a:p>
            <a:pPr algn="l"/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212402314</a:t>
            </a:r>
          </a:p>
          <a:p>
            <a:pPr algn="l"/>
            <a:r>
              <a:rPr lang="en-IN" sz="4400" b="1" dirty="0">
                <a:solidFill>
                  <a:schemeClr val="accent3">
                    <a:lumMod val="50000"/>
                  </a:schemeClr>
                </a:solidFill>
              </a:rPr>
              <a:t>E-mail : valarmathivalarmathi86395@gmail.com</a:t>
            </a:r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endParaRPr lang="en-IN" sz="2100" dirty="0"/>
          </a:p>
          <a:p>
            <a:pPr algn="l"/>
            <a:r>
              <a:rPr lang="en-IN" sz="2100" dirty="0"/>
              <a:t>;						</a:t>
            </a:r>
          </a:p>
          <a:p>
            <a:pPr algn="l"/>
            <a:endParaRPr lang="en-IN" sz="2100" dirty="0"/>
          </a:p>
        </p:txBody>
      </p:sp>
    </p:spTree>
    <p:extLst>
      <p:ext uri="{BB962C8B-B14F-4D97-AF65-F5344CB8AC3E}">
        <p14:creationId xmlns:p14="http://schemas.microsoft.com/office/powerpoint/2010/main" val="221934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98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dirty="0">
                <a:solidFill>
                  <a:schemeClr val="accent3">
                    <a:lumMod val="75000"/>
                  </a:schemeClr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      FUTURE SCOPE :</a:t>
            </a:r>
            <a:endParaRPr sz="2920" dirty="0">
              <a:solidFill>
                <a:schemeClr val="accent3">
                  <a:lumMod val="75000"/>
                </a:schemeClr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8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Smart farming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Autonomous  Farm vehicles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Smart irrigation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Crop health monitoring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Weather prediction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Pest and disease detection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erriweather"/>
              <a:buChar char="❏"/>
            </a:pPr>
            <a:r>
              <a:rPr lang="en" sz="2000" b="1" dirty="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Higher crop yield</a:t>
            </a:r>
            <a:endParaRPr sz="2000" b="1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rgbClr val="FF9900"/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                   </a:t>
            </a:r>
            <a:endParaRPr sz="3800" dirty="0">
              <a:solidFill>
                <a:srgbClr val="FF9900"/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800" dirty="0">
                <a:solidFill>
                  <a:srgbClr val="FF9900"/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                       </a:t>
            </a:r>
            <a:r>
              <a:rPr lang="en" sz="3800" dirty="0">
                <a:solidFill>
                  <a:schemeClr val="accent1">
                    <a:lumMod val="50000"/>
                  </a:schemeClr>
                </a:solidFill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THANK YOU </a:t>
            </a:r>
            <a:endParaRPr sz="3800" dirty="0">
              <a:solidFill>
                <a:schemeClr val="accent1">
                  <a:lumMod val="50000"/>
                </a:schemeClr>
              </a:solidFill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955893" y="606042"/>
            <a:ext cx="4003779" cy="8079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400">
                <a:sym typeface="Merriweather ExtraBold"/>
              </a:rPr>
              <a:t>Problem :</a:t>
            </a: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951803" y="1539087"/>
            <a:ext cx="4007869" cy="29983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b="1">
                <a:sym typeface="Merriweather"/>
              </a:rPr>
              <a:t>Farmers often cannot detect plant diseases at an early stage. If the disease is identified too late:</a:t>
            </a:r>
          </a:p>
          <a:p>
            <a:pPr marL="457200" lvl="0" indent="-393700" defTabSz="914400">
              <a:spcBef>
                <a:spcPts val="12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b="1">
                <a:sym typeface="Merriweather"/>
              </a:rPr>
              <a:t>Crops may be damaged.</a:t>
            </a:r>
          </a:p>
          <a:p>
            <a:pPr marL="457200" lvl="0" indent="-393700" defTabSz="914400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b="1">
                <a:sym typeface="Merriweather"/>
              </a:rPr>
              <a:t>Crop yield (harvest) decreases.</a:t>
            </a:r>
          </a:p>
          <a:p>
            <a:pPr marL="457200" lvl="0" indent="-393700" defTabSz="914400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b="1">
                <a:sym typeface="Merriweather"/>
              </a:rPr>
              <a:t>Farmers may suffer significant financial losses.</a:t>
            </a:r>
          </a:p>
        </p:txBody>
      </p:sp>
      <p:pic>
        <p:nvPicPr>
          <p:cNvPr id="62" name="Picture 61" descr="Plants in a field">
            <a:extLst>
              <a:ext uri="{FF2B5EF4-FFF2-40B4-BE49-F238E27FC236}">
                <a16:creationId xmlns:a16="http://schemas.microsoft.com/office/drawing/2014/main" id="{33DFC356-82FF-B57E-E009-21A21B19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058" r="38241"/>
          <a:stretch>
            <a:fillRect/>
          </a:stretch>
        </p:blipFill>
        <p:spPr>
          <a:xfrm>
            <a:off x="758910" y="170"/>
            <a:ext cx="2288595" cy="5143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l="13421" t="17265" r="13238" b="13116"/>
          <a:stretch/>
        </p:blipFill>
        <p:spPr>
          <a:xfrm>
            <a:off x="959555" y="445025"/>
            <a:ext cx="7872743" cy="420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l="23204" t="16190" r="23539" b="18866"/>
          <a:stretch/>
        </p:blipFill>
        <p:spPr>
          <a:xfrm>
            <a:off x="891822" y="574625"/>
            <a:ext cx="7940478" cy="42231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8484DA-40CD-3601-CCDA-8676D72C1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21420" t="17927" r="21369" b="13883"/>
          <a:stretch/>
        </p:blipFill>
        <p:spPr>
          <a:xfrm>
            <a:off x="1004710" y="445025"/>
            <a:ext cx="7827589" cy="425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l="34680" t="18168" r="34683" b="14342"/>
          <a:stretch/>
        </p:blipFill>
        <p:spPr>
          <a:xfrm>
            <a:off x="970844" y="293511"/>
            <a:ext cx="7861456" cy="427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958856" y="606042"/>
            <a:ext cx="5968748" cy="8079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400">
                <a:sym typeface="Merriweather ExtraBold"/>
              </a:rPr>
              <a:t>TECHNOLOGY STACK :</a:t>
            </a:r>
          </a:p>
        </p:txBody>
      </p:sp>
      <p:graphicFrame>
        <p:nvGraphicFramePr>
          <p:cNvPr id="142" name="Google Shape;94;p19">
            <a:extLst>
              <a:ext uri="{FF2B5EF4-FFF2-40B4-BE49-F238E27FC236}">
                <a16:creationId xmlns:a16="http://schemas.microsoft.com/office/drawing/2014/main" id="{120FE0D5-F147-302E-4732-C1916975D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901603"/>
              </p:ext>
            </p:extLst>
          </p:nvPr>
        </p:nvGraphicFramePr>
        <p:xfrm>
          <a:off x="1958856" y="1775912"/>
          <a:ext cx="5968747" cy="252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487550" y="19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erriweather ExtraBold"/>
                <a:ea typeface="Merriweather ExtraBold"/>
                <a:cs typeface="Merriweather ExtraBold"/>
                <a:sym typeface="Merriweather ExtraBold"/>
              </a:rPr>
              <a:t>   REAL-WORLD AI TECHNOLOGY IN AGRICULTURE </a:t>
            </a:r>
            <a:endParaRPr dirty="0">
              <a:latin typeface="Merriweather ExtraBold"/>
              <a:ea typeface="Merriweather ExtraBold"/>
              <a:cs typeface="Merriweather ExtraBold"/>
              <a:sym typeface="Merriweather ExtraBold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l="22653" t="15876" r="22604" b="19138"/>
          <a:stretch/>
        </p:blipFill>
        <p:spPr>
          <a:xfrm>
            <a:off x="763255" y="880533"/>
            <a:ext cx="8244895" cy="4006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477352" y="606042"/>
            <a:ext cx="6456028" cy="8079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3400">
                <a:sym typeface="Merriweather ExtraBold"/>
              </a:rPr>
              <a:t>APPLICATION :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1481853" y="1539087"/>
            <a:ext cx="2181126" cy="29983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2500"/>
          </a:bodyPr>
          <a:lstStyle/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Crop disease detection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Smart irrigation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Crop yield prediction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Weather forecasting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Pest detection and control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Autonomous Tractors and Robots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Soil Analysis</a:t>
            </a:r>
          </a:p>
          <a:p>
            <a:pPr marL="457200" lvl="0" indent="-393700" defTabSz="9144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US" sz="1200" b="1">
                <a:sym typeface="Merriweather"/>
              </a:rPr>
              <a:t>Crop monitoring</a:t>
            </a:r>
          </a:p>
          <a:p>
            <a:pPr marL="457200" lvl="0" indent="0" defTabSz="91440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endParaRPr lang="en-US" sz="1200" b="1">
              <a:sym typeface="Merriweather"/>
            </a:endParaRPr>
          </a:p>
        </p:txBody>
      </p:sp>
      <p:pic>
        <p:nvPicPr>
          <p:cNvPr id="109" name="Picture 108" descr="Drone flying over a field">
            <a:extLst>
              <a:ext uri="{FF2B5EF4-FFF2-40B4-BE49-F238E27FC236}">
                <a16:creationId xmlns:a16="http://schemas.microsoft.com/office/drawing/2014/main" id="{60D3FB35-7318-6DE7-6F72-2A257D135A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48"/>
          <a:stretch>
            <a:fillRect/>
          </a:stretch>
        </p:blipFill>
        <p:spPr>
          <a:xfrm>
            <a:off x="4074744" y="1761584"/>
            <a:ext cx="3614230" cy="253010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37C3711FDDAD4A90B0EB7CC69BE776" ma:contentTypeVersion="4" ma:contentTypeDescription="Create a new document." ma:contentTypeScope="" ma:versionID="0229da0b116853ac45b6d53c03e26d34">
  <xsd:schema xmlns:xsd="http://www.w3.org/2001/XMLSchema" xmlns:xs="http://www.w3.org/2001/XMLSchema" xmlns:p="http://schemas.microsoft.com/office/2006/metadata/properties" xmlns:ns3="c7593cad-fb1a-4e21-b9da-aaeff0f24b49" targetNamespace="http://schemas.microsoft.com/office/2006/metadata/properties" ma:root="true" ma:fieldsID="42428f5d5ee656ca03419c8c4edf12ed" ns3:_="">
    <xsd:import namespace="c7593cad-fb1a-4e21-b9da-aaeff0f24b4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93cad-fb1a-4e21-b9da-aaeff0f24b4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A6DA52-2810-4269-A8CF-3FA086B1A6F5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c7593cad-fb1a-4e21-b9da-aaeff0f24b4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D1AFEB6-485B-413A-AC9B-7AAB9EDAFD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D21D4-5BCE-43E8-B064-BC92C74747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593cad-fb1a-4e21-b9da-aaeff0f24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59</TotalTime>
  <Words>148</Words>
  <Application>Microsoft Office PowerPoint</Application>
  <PresentationFormat>On-screen Show (16:9)</PresentationFormat>
  <Paragraphs>50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Merriweather</vt:lpstr>
      <vt:lpstr>Wingdings</vt:lpstr>
      <vt:lpstr>Merriweather ExtraBold</vt:lpstr>
      <vt:lpstr>Tw Cen MT</vt:lpstr>
      <vt:lpstr>Arial</vt:lpstr>
      <vt:lpstr>Droplet</vt:lpstr>
      <vt:lpstr>AI-BASED CROP DISEASE DETECTION</vt:lpstr>
      <vt:lpstr>Problem :</vt:lpstr>
      <vt:lpstr>  </vt:lpstr>
      <vt:lpstr>PowerPoint Presentation</vt:lpstr>
      <vt:lpstr>PowerPoint Presentation</vt:lpstr>
      <vt:lpstr>PowerPoint Presentation</vt:lpstr>
      <vt:lpstr>TECHNOLOGY STACK :</vt:lpstr>
      <vt:lpstr>   REAL-WORLD AI TECHNOLOGY IN AGRICULTURE </vt:lpstr>
      <vt:lpstr>APPLICATION :</vt:lpstr>
      <vt:lpstr>      FUTURE SCOPE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S0953388</cp:lastModifiedBy>
  <cp:revision>2</cp:revision>
  <dcterms:modified xsi:type="dcterms:W3CDTF">2026-07-08T03:09:33Z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0x010100AF37C3711FDDAD4A90B0EB7CC69BE776</vt:lpwstr>
  </property>
</Properties>
</file>